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58" r:id="rId4"/>
    <p:sldId id="259" r:id="rId5"/>
    <p:sldId id="260" r:id="rId6"/>
    <p:sldId id="261" r:id="rId7"/>
    <p:sldId id="290" r:id="rId8"/>
    <p:sldId id="291" r:id="rId9"/>
    <p:sldId id="299" r:id="rId10"/>
    <p:sldId id="292" r:id="rId11"/>
    <p:sldId id="262" r:id="rId12"/>
    <p:sldId id="263" r:id="rId13"/>
    <p:sldId id="264" r:id="rId14"/>
    <p:sldId id="265" r:id="rId15"/>
    <p:sldId id="266" r:id="rId16"/>
    <p:sldId id="267" r:id="rId17"/>
    <p:sldId id="268" r:id="rId18"/>
    <p:sldId id="269" r:id="rId19"/>
    <p:sldId id="270" r:id="rId20"/>
    <p:sldId id="300" r:id="rId21"/>
    <p:sldId id="271" r:id="rId22"/>
    <p:sldId id="295" r:id="rId23"/>
    <p:sldId id="273" r:id="rId24"/>
    <p:sldId id="274" r:id="rId25"/>
    <p:sldId id="272" r:id="rId26"/>
    <p:sldId id="275" r:id="rId27"/>
    <p:sldId id="276" r:id="rId28"/>
    <p:sldId id="277" r:id="rId29"/>
    <p:sldId id="283" r:id="rId30"/>
    <p:sldId id="284" r:id="rId31"/>
    <p:sldId id="278" r:id="rId32"/>
    <p:sldId id="279" r:id="rId33"/>
    <p:sldId id="280" r:id="rId34"/>
    <p:sldId id="281" r:id="rId35"/>
    <p:sldId id="296" r:id="rId36"/>
    <p:sldId id="297" r:id="rId37"/>
    <p:sldId id="298" r:id="rId38"/>
    <p:sldId id="286" r:id="rId39"/>
    <p:sldId id="287" r:id="rId40"/>
    <p:sldId id="282" r:id="rId41"/>
  </p:sldIdLst>
  <p:sldSz cx="12192000" cy="6858000"/>
  <p:notesSz cx="6858000" cy="99472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91" d="100"/>
          <a:sy n="91" d="100"/>
        </p:scale>
        <p:origin x="6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GB"/>
              <a:t>Doctors placed by country of recruitment </a:t>
            </a:r>
          </a:p>
        </c:rich>
      </c:tx>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
          <c:y val="0.14251396116303486"/>
          <c:w val="1"/>
          <c:h val="0.65891291160747645"/>
        </c:manualLayout>
      </c:layout>
      <c:pie3DChart>
        <c:varyColors val="1"/>
        <c:ser>
          <c:idx val="0"/>
          <c:order val="0"/>
          <c:tx>
            <c:strRef>
              <c:f>Sheet1!$B$31</c:f>
              <c:strCache>
                <c:ptCount val="1"/>
                <c:pt idx="0">
                  <c:v>nº of Placed candids </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1-1B82-48C3-8D70-8C0A5D3A4DD7}"/>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3-1B82-48C3-8D70-8C0A5D3A4DD7}"/>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5-1B82-48C3-8D70-8C0A5D3A4DD7}"/>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7-1B82-48C3-8D70-8C0A5D3A4DD7}"/>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9-1B82-48C3-8D70-8C0A5D3A4DD7}"/>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B-1B82-48C3-8D70-8C0A5D3A4DD7}"/>
              </c:ext>
            </c:extLst>
          </c:dPt>
          <c:dPt>
            <c:idx val="6"/>
            <c:bubble3D val="0"/>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D-1B82-48C3-8D70-8C0A5D3A4DD7}"/>
              </c:ext>
            </c:extLst>
          </c:dPt>
          <c:dPt>
            <c:idx val="7"/>
            <c:bubble3D val="0"/>
            <c:spPr>
              <a:gradFill rotWithShape="1">
                <a:gsLst>
                  <a:gs pos="0">
                    <a:schemeClr val="accent2">
                      <a:lumMod val="60000"/>
                      <a:satMod val="103000"/>
                      <a:lumMod val="102000"/>
                      <a:tint val="94000"/>
                    </a:schemeClr>
                  </a:gs>
                  <a:gs pos="50000">
                    <a:schemeClr val="accent2">
                      <a:lumMod val="60000"/>
                      <a:satMod val="110000"/>
                      <a:lumMod val="100000"/>
                      <a:shade val="100000"/>
                    </a:schemeClr>
                  </a:gs>
                  <a:gs pos="100000">
                    <a:schemeClr val="accent2">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0F-1B82-48C3-8D70-8C0A5D3A4DD7}"/>
              </c:ext>
            </c:extLst>
          </c:dPt>
          <c:dPt>
            <c:idx val="8"/>
            <c:bubble3D val="0"/>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11-1B82-48C3-8D70-8C0A5D3A4DD7}"/>
              </c:ext>
            </c:extLst>
          </c:dPt>
          <c:dPt>
            <c:idx val="9"/>
            <c:bubble3D val="0"/>
            <c:spPr>
              <a:gradFill rotWithShape="1">
                <a:gsLst>
                  <a:gs pos="0">
                    <a:schemeClr val="accent4">
                      <a:lumMod val="60000"/>
                      <a:satMod val="103000"/>
                      <a:lumMod val="102000"/>
                      <a:tint val="94000"/>
                    </a:schemeClr>
                  </a:gs>
                  <a:gs pos="50000">
                    <a:schemeClr val="accent4">
                      <a:lumMod val="60000"/>
                      <a:satMod val="110000"/>
                      <a:lumMod val="100000"/>
                      <a:shade val="100000"/>
                    </a:schemeClr>
                  </a:gs>
                  <a:gs pos="100000">
                    <a:schemeClr val="accent4">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13-1B82-48C3-8D70-8C0A5D3A4DD7}"/>
              </c:ext>
            </c:extLst>
          </c:dPt>
          <c:dPt>
            <c:idx val="10"/>
            <c:bubble3D val="0"/>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15-1B82-48C3-8D70-8C0A5D3A4DD7}"/>
              </c:ext>
            </c:extLst>
          </c:dPt>
          <c:dPt>
            <c:idx val="11"/>
            <c:bubble3D val="0"/>
            <c:spPr>
              <a:gradFill rotWithShape="1">
                <a:gsLst>
                  <a:gs pos="0">
                    <a:schemeClr val="accent6">
                      <a:lumMod val="60000"/>
                      <a:satMod val="103000"/>
                      <a:lumMod val="102000"/>
                      <a:tint val="94000"/>
                    </a:schemeClr>
                  </a:gs>
                  <a:gs pos="50000">
                    <a:schemeClr val="accent6">
                      <a:lumMod val="60000"/>
                      <a:satMod val="110000"/>
                      <a:lumMod val="100000"/>
                      <a:shade val="100000"/>
                    </a:schemeClr>
                  </a:gs>
                  <a:gs pos="100000">
                    <a:schemeClr val="accent6">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extLst>
              <c:ext xmlns:c16="http://schemas.microsoft.com/office/drawing/2014/chart" uri="{C3380CC4-5D6E-409C-BE32-E72D297353CC}">
                <c16:uniqueId val="{00000017-1B82-48C3-8D70-8C0A5D3A4DD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lumMod val="85000"/>
                      </a:schemeClr>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Sheet1!$A$32:$A$43</c:f>
              <c:strCache>
                <c:ptCount val="12"/>
                <c:pt idx="0">
                  <c:v>Bulgaria</c:v>
                </c:pt>
                <c:pt idx="1">
                  <c:v>Croatia</c:v>
                </c:pt>
                <c:pt idx="2">
                  <c:v>CZ REP.</c:v>
                </c:pt>
                <c:pt idx="3">
                  <c:v>Hungary</c:v>
                </c:pt>
                <c:pt idx="4">
                  <c:v>Ireland</c:v>
                </c:pt>
                <c:pt idx="5">
                  <c:v>Italy</c:v>
                </c:pt>
                <c:pt idx="6">
                  <c:v>Lithuania</c:v>
                </c:pt>
                <c:pt idx="7">
                  <c:v>Poland</c:v>
                </c:pt>
                <c:pt idx="8">
                  <c:v>Portugal</c:v>
                </c:pt>
                <c:pt idx="9">
                  <c:v>Rumania</c:v>
                </c:pt>
                <c:pt idx="10">
                  <c:v>Slovenia</c:v>
                </c:pt>
                <c:pt idx="11">
                  <c:v>Spain</c:v>
                </c:pt>
              </c:strCache>
            </c:strRef>
          </c:cat>
          <c:val>
            <c:numRef>
              <c:f>Sheet1!$B$32:$B$43</c:f>
              <c:numCache>
                <c:formatCode>General</c:formatCode>
                <c:ptCount val="12"/>
                <c:pt idx="0">
                  <c:v>3</c:v>
                </c:pt>
                <c:pt idx="1">
                  <c:v>1</c:v>
                </c:pt>
                <c:pt idx="2">
                  <c:v>1</c:v>
                </c:pt>
                <c:pt idx="3">
                  <c:v>2</c:v>
                </c:pt>
                <c:pt idx="4">
                  <c:v>2</c:v>
                </c:pt>
                <c:pt idx="5">
                  <c:v>3</c:v>
                </c:pt>
                <c:pt idx="6">
                  <c:v>1</c:v>
                </c:pt>
                <c:pt idx="7">
                  <c:v>1</c:v>
                </c:pt>
                <c:pt idx="8">
                  <c:v>2</c:v>
                </c:pt>
                <c:pt idx="9">
                  <c:v>3</c:v>
                </c:pt>
                <c:pt idx="10">
                  <c:v>1</c:v>
                </c:pt>
                <c:pt idx="11">
                  <c:v>17</c:v>
                </c:pt>
              </c:numCache>
            </c:numRef>
          </c:val>
          <c:extLst>
            <c:ext xmlns:c16="http://schemas.microsoft.com/office/drawing/2014/chart" uri="{C3380CC4-5D6E-409C-BE32-E72D297353CC}">
              <c16:uniqueId val="{00000018-1B82-48C3-8D70-8C0A5D3A4DD7}"/>
            </c:ext>
          </c:extLst>
        </c:ser>
        <c:dLbls>
          <c:dLblPos val="ctr"/>
          <c:showLegendKey val="0"/>
          <c:showVal val="0"/>
          <c:showCatName val="1"/>
          <c:showSerName val="0"/>
          <c:showPercent val="0"/>
          <c:showBubbleSize val="0"/>
          <c:showLeaderLines val="1"/>
        </c:dLbls>
      </c:pie3D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cap="all" baseline="0">
              <a:solidFill>
                <a:schemeClr val="tx1">
                  <a:lumMod val="65000"/>
                  <a:lumOff val="35000"/>
                </a:schemeClr>
              </a:solidFill>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Sheet1!$B$10</c:f>
              <c:strCache>
                <c:ptCount val="1"/>
                <c:pt idx="0">
                  <c:v>nºPlacem/Specialty and Grade</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F3F0-4D4F-8CE4-6E81A891939E}"/>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F3F0-4D4F-8CE4-6E81A891939E}"/>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F3F0-4D4F-8CE4-6E81A891939E}"/>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7-F3F0-4D4F-8CE4-6E81A891939E}"/>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9-F3F0-4D4F-8CE4-6E81A891939E}"/>
              </c:ext>
            </c:extLst>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B-F3F0-4D4F-8CE4-6E81A891939E}"/>
              </c:ext>
            </c:extLst>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D-F3F0-4D4F-8CE4-6E81A891939E}"/>
              </c:ext>
            </c:extLst>
          </c:dPt>
          <c:dPt>
            <c:idx val="7"/>
            <c:bubble3D val="0"/>
            <c:spPr>
              <a:solidFill>
                <a:schemeClr val="accent2">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F-F3F0-4D4F-8CE4-6E81A891939E}"/>
              </c:ext>
            </c:extLst>
          </c:dPt>
          <c:dPt>
            <c:idx val="8"/>
            <c:bubble3D val="0"/>
            <c:spPr>
              <a:solidFill>
                <a:schemeClr val="accent3">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1-F3F0-4D4F-8CE4-6E81A891939E}"/>
              </c:ext>
            </c:extLst>
          </c:dPt>
          <c:dPt>
            <c:idx val="9"/>
            <c:bubble3D val="0"/>
            <c:spPr>
              <a:solidFill>
                <a:schemeClr val="accent4">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3-F3F0-4D4F-8CE4-6E81A891939E}"/>
              </c:ext>
            </c:extLst>
          </c:dPt>
          <c:dPt>
            <c:idx val="10"/>
            <c:bubble3D val="0"/>
            <c:spPr>
              <a:solidFill>
                <a:schemeClr val="accent5">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5-F3F0-4D4F-8CE4-6E81A891939E}"/>
              </c:ext>
            </c:extLst>
          </c:dPt>
          <c:dPt>
            <c:idx val="11"/>
            <c:bubble3D val="0"/>
            <c:spPr>
              <a:solidFill>
                <a:schemeClr val="accent6">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7-F3F0-4D4F-8CE4-6E81A891939E}"/>
              </c:ext>
            </c:extLst>
          </c:dPt>
          <c:dPt>
            <c:idx val="12"/>
            <c:bubble3D val="0"/>
            <c:spPr>
              <a:solidFill>
                <a:schemeClr val="accent1">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9-F3F0-4D4F-8CE4-6E81A891939E}"/>
              </c:ext>
            </c:extLst>
          </c:dPt>
          <c:dPt>
            <c:idx val="13"/>
            <c:bubble3D val="0"/>
            <c:spPr>
              <a:solidFill>
                <a:schemeClr val="accent2">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B-F3F0-4D4F-8CE4-6E81A891939E}"/>
              </c:ext>
            </c:extLst>
          </c:dPt>
          <c:dPt>
            <c:idx val="14"/>
            <c:bubble3D val="0"/>
            <c:spPr>
              <a:solidFill>
                <a:schemeClr val="accent3">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D-F3F0-4D4F-8CE4-6E81A891939E}"/>
              </c:ext>
            </c:extLst>
          </c:dPt>
          <c:dPt>
            <c:idx val="15"/>
            <c:bubble3D val="0"/>
            <c:spPr>
              <a:solidFill>
                <a:schemeClr val="accent4">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1F-F3F0-4D4F-8CE4-6E81A891939E}"/>
              </c:ext>
            </c:extLst>
          </c:dPt>
          <c:dPt>
            <c:idx val="16"/>
            <c:bubble3D val="0"/>
            <c:spPr>
              <a:solidFill>
                <a:schemeClr val="accent5">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21-F3F0-4D4F-8CE4-6E81A891939E}"/>
              </c:ext>
            </c:extLst>
          </c:dPt>
          <c:dPt>
            <c:idx val="17"/>
            <c:bubble3D val="0"/>
            <c:spPr>
              <a:solidFill>
                <a:schemeClr val="accent6">
                  <a:lumMod val="80000"/>
                  <a:lumOff val="2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23-F3F0-4D4F-8CE4-6E81A891939E}"/>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1-F3F0-4D4F-8CE4-6E81A891939E}"/>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3-F3F0-4D4F-8CE4-6E81A891939E}"/>
                </c:ext>
              </c:extLst>
            </c:dLbl>
            <c:dLbl>
              <c:idx val="2"/>
              <c:layout>
                <c:manualLayout>
                  <c:x val="-6.3961820333262795E-3"/>
                  <c:y val="-0.11794113047409363"/>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3F0-4D4F-8CE4-6E81A891939E}"/>
                </c:ext>
              </c:extLst>
            </c:dLbl>
            <c:dLbl>
              <c:idx val="3"/>
              <c:layout>
                <c:manualLayout>
                  <c:x val="5.3301516944384356E-3"/>
                  <c:y val="-5.1894097408601195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3F0-4D4F-8CE4-6E81A891939E}"/>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09-F3F0-4D4F-8CE4-6E81A891939E}"/>
                </c:ext>
              </c:extLst>
            </c:dLbl>
            <c:dLbl>
              <c:idx val="5"/>
              <c:layout>
                <c:manualLayout>
                  <c:x val="-6.3961820333261234E-3"/>
                  <c:y val="-1.1794113047409363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3F0-4D4F-8CE4-6E81A891939E}"/>
                </c:ext>
              </c:extLst>
            </c:dLbl>
            <c:dLbl>
              <c:idx val="6"/>
              <c:layout>
                <c:manualLayout>
                  <c:x val="1.8122515761090682E-2"/>
                  <c:y val="1.6511758266373109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lumMod val="60000"/>
                        </a:schemeClr>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3F0-4D4F-8CE4-6E81A891939E}"/>
                </c:ext>
              </c:extLst>
            </c:dLbl>
            <c:dLbl>
              <c:idx val="7"/>
              <c:layout>
                <c:manualLayout>
                  <c:x val="-5.5433577622159808E-2"/>
                  <c:y val="2.3588226094818553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lumMod val="60000"/>
                        </a:schemeClr>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F-F3F0-4D4F-8CE4-6E81A891939E}"/>
                </c:ext>
              </c:extLst>
            </c:dLbl>
            <c:dLbl>
              <c:idx val="8"/>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lumMod val="6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1-F3F0-4D4F-8CE4-6E81A891939E}"/>
                </c:ext>
              </c:extLst>
            </c:dLbl>
            <c:dLbl>
              <c:idx val="9"/>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lumMod val="6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3-F3F0-4D4F-8CE4-6E81A891939E}"/>
                </c:ext>
              </c:extLst>
            </c:dLbl>
            <c:dLbl>
              <c:idx val="1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lumMod val="6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5-F3F0-4D4F-8CE4-6E81A891939E}"/>
                </c:ext>
              </c:extLst>
            </c:dLbl>
            <c:dLbl>
              <c:idx val="1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lumMod val="6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7-F3F0-4D4F-8CE4-6E81A891939E}"/>
                </c:ext>
              </c:extLst>
            </c:dLbl>
            <c:dLbl>
              <c:idx val="1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lumMod val="80000"/>
                          <a:lumOff val="2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9-F3F0-4D4F-8CE4-6E81A891939E}"/>
                </c:ext>
              </c:extLst>
            </c:dLbl>
            <c:dLbl>
              <c:idx val="1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lumMod val="80000"/>
                          <a:lumOff val="2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B-F3F0-4D4F-8CE4-6E81A891939E}"/>
                </c:ext>
              </c:extLst>
            </c:dLbl>
            <c:dLbl>
              <c:idx val="1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lumMod val="80000"/>
                          <a:lumOff val="2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D-F3F0-4D4F-8CE4-6E81A891939E}"/>
                </c:ext>
              </c:extLst>
            </c:dLbl>
            <c:dLbl>
              <c:idx val="15"/>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lumMod val="80000"/>
                          <a:lumOff val="20000"/>
                        </a:schemeClr>
                      </a:solidFill>
                      <a:latin typeface="+mn-lt"/>
                      <a:ea typeface="+mn-ea"/>
                      <a:cs typeface="+mn-cs"/>
                    </a:defRPr>
                  </a:pPr>
                  <a:endParaRPr lang="en-US"/>
                </a:p>
              </c:txPr>
              <c:dLblPos val="outEnd"/>
              <c:showLegendKey val="0"/>
              <c:showVal val="0"/>
              <c:showCatName val="1"/>
              <c:showSerName val="0"/>
              <c:showPercent val="0"/>
              <c:showBubbleSize val="0"/>
              <c:extLst>
                <c:ext xmlns:c16="http://schemas.microsoft.com/office/drawing/2014/chart" uri="{C3380CC4-5D6E-409C-BE32-E72D297353CC}">
                  <c16:uniqueId val="{0000001F-F3F0-4D4F-8CE4-6E81A891939E}"/>
                </c:ext>
              </c:extLst>
            </c:dLbl>
            <c:dLbl>
              <c:idx val="16"/>
              <c:layout>
                <c:manualLayout>
                  <c:x val="2.1320606777753784E-2"/>
                  <c:y val="1.6511758266373109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lumMod val="80000"/>
                          <a:lumOff val="20000"/>
                        </a:schemeClr>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21-F3F0-4D4F-8CE4-6E81A891939E}"/>
                </c:ext>
              </c:extLst>
            </c:dLbl>
            <c:dLbl>
              <c:idx val="17"/>
              <c:layout>
                <c:manualLayout>
                  <c:x val="-1.0660303388876871E-2"/>
                  <c:y val="-2.1229403485336851E-2"/>
                </c:manualLayout>
              </c:layout>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6">
                          <a:lumMod val="80000"/>
                          <a:lumOff val="20000"/>
                        </a:schemeClr>
                      </a:solidFill>
                      <a:latin typeface="+mn-lt"/>
                      <a:ea typeface="+mn-ea"/>
                      <a:cs typeface="+mn-cs"/>
                    </a:defRPr>
                  </a:pPr>
                  <a:endParaRPr lang="en-US"/>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23-F3F0-4D4F-8CE4-6E81A891939E}"/>
                </c:ext>
              </c:extLst>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Sheet1!$A$11:$A$28</c:f>
              <c:strCache>
                <c:ptCount val="18"/>
                <c:pt idx="0">
                  <c:v>Registrar Anaesthesia  </c:v>
                </c:pt>
                <c:pt idx="1">
                  <c:v>Consultant Anaesthesia</c:v>
                </c:pt>
                <c:pt idx="2">
                  <c:v>Consultant Adult Psychiatry</c:v>
                </c:pt>
                <c:pt idx="3">
                  <c:v>Registrar Cardiology</c:v>
                </c:pt>
                <c:pt idx="4">
                  <c:v>Registrar Gastroenterology/medicine</c:v>
                </c:pt>
                <c:pt idx="5">
                  <c:v>Registrar AMAU/gastro</c:v>
                </c:pt>
                <c:pt idx="6">
                  <c:v>Consultant General Internal Medicine</c:v>
                </c:pt>
                <c:pt idx="7">
                  <c:v>Registrar in General Surgery</c:v>
                </c:pt>
                <c:pt idx="8">
                  <c:v>Locum Consult General Practice</c:v>
                </c:pt>
                <c:pt idx="9">
                  <c:v>Consultant Haematology</c:v>
                </c:pt>
                <c:pt idx="10">
                  <c:v>Registrar Haematology</c:v>
                </c:pt>
                <c:pt idx="11">
                  <c:v>Registrar Nephrology</c:v>
                </c:pt>
                <c:pt idx="12">
                  <c:v>Registrar Respir/Medicine</c:v>
                </c:pt>
                <c:pt idx="13">
                  <c:v>Consult AMAU/respir Med</c:v>
                </c:pt>
                <c:pt idx="14">
                  <c:v>Registrars in Obstetrics and Gynaecology</c:v>
                </c:pt>
                <c:pt idx="15">
                  <c:v>Registrar in Paediatrics</c:v>
                </c:pt>
                <c:pt idx="16">
                  <c:v>Consultant in Paediatrics</c:v>
                </c:pt>
                <c:pt idx="17">
                  <c:v>Registrar in Neurology</c:v>
                </c:pt>
              </c:strCache>
            </c:strRef>
          </c:cat>
          <c:val>
            <c:numRef>
              <c:f>Sheet1!$B$11:$B$28</c:f>
              <c:numCache>
                <c:formatCode>General</c:formatCode>
                <c:ptCount val="18"/>
                <c:pt idx="0">
                  <c:v>9</c:v>
                </c:pt>
                <c:pt idx="1">
                  <c:v>2</c:v>
                </c:pt>
                <c:pt idx="2">
                  <c:v>2</c:v>
                </c:pt>
                <c:pt idx="3">
                  <c:v>2</c:v>
                </c:pt>
                <c:pt idx="4">
                  <c:v>3</c:v>
                </c:pt>
                <c:pt idx="5">
                  <c:v>1</c:v>
                </c:pt>
                <c:pt idx="6">
                  <c:v>1</c:v>
                </c:pt>
                <c:pt idx="7">
                  <c:v>1</c:v>
                </c:pt>
                <c:pt idx="8">
                  <c:v>4</c:v>
                </c:pt>
                <c:pt idx="9">
                  <c:v>3</c:v>
                </c:pt>
                <c:pt idx="10">
                  <c:v>4</c:v>
                </c:pt>
                <c:pt idx="11">
                  <c:v>1</c:v>
                </c:pt>
                <c:pt idx="12">
                  <c:v>1</c:v>
                </c:pt>
                <c:pt idx="13">
                  <c:v>1</c:v>
                </c:pt>
                <c:pt idx="14">
                  <c:v>2</c:v>
                </c:pt>
                <c:pt idx="15">
                  <c:v>2</c:v>
                </c:pt>
                <c:pt idx="16">
                  <c:v>2</c:v>
                </c:pt>
                <c:pt idx="17">
                  <c:v>1</c:v>
                </c:pt>
              </c:numCache>
            </c:numRef>
          </c:val>
          <c:extLst>
            <c:ext xmlns:c16="http://schemas.microsoft.com/office/drawing/2014/chart" uri="{C3380CC4-5D6E-409C-BE32-E72D297353CC}">
              <c16:uniqueId val="{00000024-F3F0-4D4F-8CE4-6E81A891939E}"/>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99091"/>
          </a:xfrm>
          <a:prstGeom prst="rect">
            <a:avLst/>
          </a:prstGeom>
        </p:spPr>
        <p:txBody>
          <a:bodyPr vert="horz" lIns="91440" tIns="45720" rIns="91440" bIns="45720" rtlCol="0"/>
          <a:lstStyle>
            <a:lvl1pPr algn="l">
              <a:defRPr sz="1200"/>
            </a:lvl1pPr>
          </a:lstStyle>
          <a:p>
            <a:endParaRPr lang="en-GB" dirty="0"/>
          </a:p>
        </p:txBody>
      </p:sp>
      <p:sp>
        <p:nvSpPr>
          <p:cNvPr id="3" name="Marcador de fecha 2"/>
          <p:cNvSpPr>
            <a:spLocks noGrp="1"/>
          </p:cNvSpPr>
          <p:nvPr>
            <p:ph type="dt" idx="1"/>
          </p:nvPr>
        </p:nvSpPr>
        <p:spPr>
          <a:xfrm>
            <a:off x="3884613" y="0"/>
            <a:ext cx="2971800" cy="499091"/>
          </a:xfrm>
          <a:prstGeom prst="rect">
            <a:avLst/>
          </a:prstGeom>
        </p:spPr>
        <p:txBody>
          <a:bodyPr vert="horz" lIns="91440" tIns="45720" rIns="91440" bIns="45720" rtlCol="0"/>
          <a:lstStyle>
            <a:lvl1pPr algn="r">
              <a:defRPr sz="1200"/>
            </a:lvl1pPr>
          </a:lstStyle>
          <a:p>
            <a:fld id="{7F53FA71-5BD7-41E4-936D-7399D0034C68}" type="datetimeFigureOut">
              <a:rPr lang="en-GB" smtClean="0"/>
              <a:t>06/03/2026</a:t>
            </a:fld>
            <a:endParaRPr lang="en-GB" dirty="0"/>
          </a:p>
        </p:txBody>
      </p:sp>
      <p:sp>
        <p:nvSpPr>
          <p:cNvPr id="4" name="Marcador de imagen de diapositiva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dirty="0"/>
          </a:p>
        </p:txBody>
      </p:sp>
      <p:sp>
        <p:nvSpPr>
          <p:cNvPr id="5" name="Marcador de notas 4"/>
          <p:cNvSpPr>
            <a:spLocks noGrp="1"/>
          </p:cNvSpPr>
          <p:nvPr>
            <p:ph type="body" sz="quarter" idx="3"/>
          </p:nvPr>
        </p:nvSpPr>
        <p:spPr>
          <a:xfrm>
            <a:off x="685800" y="4787126"/>
            <a:ext cx="5486400" cy="391674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6" name="Marcador de pie de página 5"/>
          <p:cNvSpPr>
            <a:spLocks noGrp="1"/>
          </p:cNvSpPr>
          <p:nvPr>
            <p:ph type="ftr" sz="quarter" idx="4"/>
          </p:nvPr>
        </p:nvSpPr>
        <p:spPr>
          <a:xfrm>
            <a:off x="0" y="9448185"/>
            <a:ext cx="2971800" cy="499090"/>
          </a:xfrm>
          <a:prstGeom prst="rect">
            <a:avLst/>
          </a:prstGeom>
        </p:spPr>
        <p:txBody>
          <a:bodyPr vert="horz" lIns="91440" tIns="45720" rIns="91440" bIns="45720" rtlCol="0" anchor="b"/>
          <a:lstStyle>
            <a:lvl1pPr algn="l">
              <a:defRPr sz="1200"/>
            </a:lvl1pPr>
          </a:lstStyle>
          <a:p>
            <a:endParaRPr lang="en-GB" dirty="0"/>
          </a:p>
        </p:txBody>
      </p:sp>
      <p:sp>
        <p:nvSpPr>
          <p:cNvPr id="7" name="Marcador de número de diapositiva 6"/>
          <p:cNvSpPr>
            <a:spLocks noGrp="1"/>
          </p:cNvSpPr>
          <p:nvPr>
            <p:ph type="sldNum" sz="quarter" idx="5"/>
          </p:nvPr>
        </p:nvSpPr>
        <p:spPr>
          <a:xfrm>
            <a:off x="3884613" y="9448185"/>
            <a:ext cx="2971800" cy="499090"/>
          </a:xfrm>
          <a:prstGeom prst="rect">
            <a:avLst/>
          </a:prstGeom>
        </p:spPr>
        <p:txBody>
          <a:bodyPr vert="horz" lIns="91440" tIns="45720" rIns="91440" bIns="45720" rtlCol="0" anchor="b"/>
          <a:lstStyle>
            <a:lvl1pPr algn="r">
              <a:defRPr sz="1200"/>
            </a:lvl1pPr>
          </a:lstStyle>
          <a:p>
            <a:fld id="{615B6000-BD42-4857-A0D4-DBEA4137739E}" type="slidenum">
              <a:rPr lang="en-GB" smtClean="0"/>
              <a:t>‹#›</a:t>
            </a:fld>
            <a:endParaRPr lang="en-GB" dirty="0"/>
          </a:p>
        </p:txBody>
      </p:sp>
    </p:spTree>
    <p:extLst>
      <p:ext uri="{BB962C8B-B14F-4D97-AF65-F5344CB8AC3E}">
        <p14:creationId xmlns:p14="http://schemas.microsoft.com/office/powerpoint/2010/main" val="107414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a:t>
            </a:fld>
            <a:endParaRPr lang="en-GB" dirty="0"/>
          </a:p>
        </p:txBody>
      </p:sp>
    </p:spTree>
    <p:extLst>
      <p:ext uri="{BB962C8B-B14F-4D97-AF65-F5344CB8AC3E}">
        <p14:creationId xmlns:p14="http://schemas.microsoft.com/office/powerpoint/2010/main" val="16163455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14</a:t>
            </a:fld>
            <a:endParaRPr lang="en-GB" dirty="0"/>
          </a:p>
        </p:txBody>
      </p:sp>
    </p:spTree>
    <p:extLst>
      <p:ext uri="{BB962C8B-B14F-4D97-AF65-F5344CB8AC3E}">
        <p14:creationId xmlns:p14="http://schemas.microsoft.com/office/powerpoint/2010/main" val="138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15</a:t>
            </a:fld>
            <a:endParaRPr lang="en-GB" dirty="0"/>
          </a:p>
        </p:txBody>
      </p:sp>
    </p:spTree>
    <p:extLst>
      <p:ext uri="{BB962C8B-B14F-4D97-AF65-F5344CB8AC3E}">
        <p14:creationId xmlns:p14="http://schemas.microsoft.com/office/powerpoint/2010/main" val="3377491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16</a:t>
            </a:fld>
            <a:endParaRPr lang="en-GB" dirty="0"/>
          </a:p>
        </p:txBody>
      </p:sp>
    </p:spTree>
    <p:extLst>
      <p:ext uri="{BB962C8B-B14F-4D97-AF65-F5344CB8AC3E}">
        <p14:creationId xmlns:p14="http://schemas.microsoft.com/office/powerpoint/2010/main" val="1360736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17</a:t>
            </a:fld>
            <a:endParaRPr lang="en-GB" dirty="0"/>
          </a:p>
        </p:txBody>
      </p:sp>
    </p:spTree>
    <p:extLst>
      <p:ext uri="{BB962C8B-B14F-4D97-AF65-F5344CB8AC3E}">
        <p14:creationId xmlns:p14="http://schemas.microsoft.com/office/powerpoint/2010/main" val="1054979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18</a:t>
            </a:fld>
            <a:endParaRPr lang="en-GB" dirty="0"/>
          </a:p>
        </p:txBody>
      </p:sp>
    </p:spTree>
    <p:extLst>
      <p:ext uri="{BB962C8B-B14F-4D97-AF65-F5344CB8AC3E}">
        <p14:creationId xmlns:p14="http://schemas.microsoft.com/office/powerpoint/2010/main" val="3632959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19</a:t>
            </a:fld>
            <a:endParaRPr lang="en-GB" dirty="0"/>
          </a:p>
        </p:txBody>
      </p:sp>
    </p:spTree>
    <p:extLst>
      <p:ext uri="{BB962C8B-B14F-4D97-AF65-F5344CB8AC3E}">
        <p14:creationId xmlns:p14="http://schemas.microsoft.com/office/powerpoint/2010/main" val="32283244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21</a:t>
            </a:fld>
            <a:endParaRPr lang="en-GB" dirty="0"/>
          </a:p>
        </p:txBody>
      </p:sp>
    </p:spTree>
    <p:extLst>
      <p:ext uri="{BB962C8B-B14F-4D97-AF65-F5344CB8AC3E}">
        <p14:creationId xmlns:p14="http://schemas.microsoft.com/office/powerpoint/2010/main" val="1816916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23</a:t>
            </a:fld>
            <a:endParaRPr lang="en-GB" dirty="0"/>
          </a:p>
        </p:txBody>
      </p:sp>
    </p:spTree>
    <p:extLst>
      <p:ext uri="{BB962C8B-B14F-4D97-AF65-F5344CB8AC3E}">
        <p14:creationId xmlns:p14="http://schemas.microsoft.com/office/powerpoint/2010/main" val="32946036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24</a:t>
            </a:fld>
            <a:endParaRPr lang="en-GB" dirty="0"/>
          </a:p>
        </p:txBody>
      </p:sp>
    </p:spTree>
    <p:extLst>
      <p:ext uri="{BB962C8B-B14F-4D97-AF65-F5344CB8AC3E}">
        <p14:creationId xmlns:p14="http://schemas.microsoft.com/office/powerpoint/2010/main" val="13941507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25</a:t>
            </a:fld>
            <a:endParaRPr lang="en-GB" dirty="0"/>
          </a:p>
        </p:txBody>
      </p:sp>
    </p:spTree>
    <p:extLst>
      <p:ext uri="{BB962C8B-B14F-4D97-AF65-F5344CB8AC3E}">
        <p14:creationId xmlns:p14="http://schemas.microsoft.com/office/powerpoint/2010/main" val="1661874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a:t>
            </a:fld>
            <a:endParaRPr lang="en-GB" dirty="0"/>
          </a:p>
        </p:txBody>
      </p:sp>
    </p:spTree>
    <p:extLst>
      <p:ext uri="{BB962C8B-B14F-4D97-AF65-F5344CB8AC3E}">
        <p14:creationId xmlns:p14="http://schemas.microsoft.com/office/powerpoint/2010/main" val="3931719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26</a:t>
            </a:fld>
            <a:endParaRPr lang="en-GB" dirty="0"/>
          </a:p>
        </p:txBody>
      </p:sp>
    </p:spTree>
    <p:extLst>
      <p:ext uri="{BB962C8B-B14F-4D97-AF65-F5344CB8AC3E}">
        <p14:creationId xmlns:p14="http://schemas.microsoft.com/office/powerpoint/2010/main" val="20733428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27</a:t>
            </a:fld>
            <a:endParaRPr lang="en-GB" dirty="0"/>
          </a:p>
        </p:txBody>
      </p:sp>
    </p:spTree>
    <p:extLst>
      <p:ext uri="{BB962C8B-B14F-4D97-AF65-F5344CB8AC3E}">
        <p14:creationId xmlns:p14="http://schemas.microsoft.com/office/powerpoint/2010/main" val="4171171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28</a:t>
            </a:fld>
            <a:endParaRPr lang="en-GB" dirty="0"/>
          </a:p>
        </p:txBody>
      </p:sp>
    </p:spTree>
    <p:extLst>
      <p:ext uri="{BB962C8B-B14F-4D97-AF65-F5344CB8AC3E}">
        <p14:creationId xmlns:p14="http://schemas.microsoft.com/office/powerpoint/2010/main" val="19568547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31</a:t>
            </a:fld>
            <a:endParaRPr lang="en-GB" dirty="0"/>
          </a:p>
        </p:txBody>
      </p:sp>
    </p:spTree>
    <p:extLst>
      <p:ext uri="{BB962C8B-B14F-4D97-AF65-F5344CB8AC3E}">
        <p14:creationId xmlns:p14="http://schemas.microsoft.com/office/powerpoint/2010/main" val="62239282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32</a:t>
            </a:fld>
            <a:endParaRPr lang="en-GB" dirty="0"/>
          </a:p>
        </p:txBody>
      </p:sp>
    </p:spTree>
    <p:extLst>
      <p:ext uri="{BB962C8B-B14F-4D97-AF65-F5344CB8AC3E}">
        <p14:creationId xmlns:p14="http://schemas.microsoft.com/office/powerpoint/2010/main" val="38854377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33</a:t>
            </a:fld>
            <a:endParaRPr lang="en-GB" dirty="0"/>
          </a:p>
        </p:txBody>
      </p:sp>
    </p:spTree>
    <p:extLst>
      <p:ext uri="{BB962C8B-B14F-4D97-AF65-F5344CB8AC3E}">
        <p14:creationId xmlns:p14="http://schemas.microsoft.com/office/powerpoint/2010/main" val="12292687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34</a:t>
            </a:fld>
            <a:endParaRPr lang="en-GB" dirty="0"/>
          </a:p>
        </p:txBody>
      </p:sp>
    </p:spTree>
    <p:extLst>
      <p:ext uri="{BB962C8B-B14F-4D97-AF65-F5344CB8AC3E}">
        <p14:creationId xmlns:p14="http://schemas.microsoft.com/office/powerpoint/2010/main" val="12175280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40</a:t>
            </a:fld>
            <a:endParaRPr lang="en-GB" dirty="0"/>
          </a:p>
        </p:txBody>
      </p:sp>
    </p:spTree>
    <p:extLst>
      <p:ext uri="{BB962C8B-B14F-4D97-AF65-F5344CB8AC3E}">
        <p14:creationId xmlns:p14="http://schemas.microsoft.com/office/powerpoint/2010/main" val="2134350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3</a:t>
            </a:fld>
            <a:endParaRPr lang="en-GB" dirty="0"/>
          </a:p>
        </p:txBody>
      </p:sp>
    </p:spTree>
    <p:extLst>
      <p:ext uri="{BB962C8B-B14F-4D97-AF65-F5344CB8AC3E}">
        <p14:creationId xmlns:p14="http://schemas.microsoft.com/office/powerpoint/2010/main" val="29208500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4</a:t>
            </a:fld>
            <a:endParaRPr lang="en-GB" dirty="0"/>
          </a:p>
        </p:txBody>
      </p:sp>
    </p:spTree>
    <p:extLst>
      <p:ext uri="{BB962C8B-B14F-4D97-AF65-F5344CB8AC3E}">
        <p14:creationId xmlns:p14="http://schemas.microsoft.com/office/powerpoint/2010/main" val="3541170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5</a:t>
            </a:fld>
            <a:endParaRPr lang="en-GB" dirty="0"/>
          </a:p>
        </p:txBody>
      </p:sp>
    </p:spTree>
    <p:extLst>
      <p:ext uri="{BB962C8B-B14F-4D97-AF65-F5344CB8AC3E}">
        <p14:creationId xmlns:p14="http://schemas.microsoft.com/office/powerpoint/2010/main" val="24898660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a:p>
        </p:txBody>
      </p:sp>
      <p:sp>
        <p:nvSpPr>
          <p:cNvPr id="4" name="Marcador de número de diapositiva 3"/>
          <p:cNvSpPr>
            <a:spLocks noGrp="1"/>
          </p:cNvSpPr>
          <p:nvPr>
            <p:ph type="sldNum" sz="quarter" idx="10"/>
          </p:nvPr>
        </p:nvSpPr>
        <p:spPr/>
        <p:txBody>
          <a:bodyPr/>
          <a:lstStyle/>
          <a:p>
            <a:fld id="{615B6000-BD42-4857-A0D4-DBEA4137739E}" type="slidenum">
              <a:rPr lang="en-GB" smtClean="0"/>
              <a:t>6</a:t>
            </a:fld>
            <a:endParaRPr lang="en-GB" dirty="0"/>
          </a:p>
        </p:txBody>
      </p:sp>
    </p:spTree>
    <p:extLst>
      <p:ext uri="{BB962C8B-B14F-4D97-AF65-F5344CB8AC3E}">
        <p14:creationId xmlns:p14="http://schemas.microsoft.com/office/powerpoint/2010/main" val="20847016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11</a:t>
            </a:fld>
            <a:endParaRPr lang="en-GB" dirty="0"/>
          </a:p>
        </p:txBody>
      </p:sp>
    </p:spTree>
    <p:extLst>
      <p:ext uri="{BB962C8B-B14F-4D97-AF65-F5344CB8AC3E}">
        <p14:creationId xmlns:p14="http://schemas.microsoft.com/office/powerpoint/2010/main" val="38394836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12</a:t>
            </a:fld>
            <a:endParaRPr lang="en-GB" dirty="0"/>
          </a:p>
        </p:txBody>
      </p:sp>
    </p:spTree>
    <p:extLst>
      <p:ext uri="{BB962C8B-B14F-4D97-AF65-F5344CB8AC3E}">
        <p14:creationId xmlns:p14="http://schemas.microsoft.com/office/powerpoint/2010/main" val="34493775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n-GB" dirty="0"/>
          </a:p>
        </p:txBody>
      </p:sp>
      <p:sp>
        <p:nvSpPr>
          <p:cNvPr id="4" name="Marcador de número de diapositiva 3"/>
          <p:cNvSpPr>
            <a:spLocks noGrp="1"/>
          </p:cNvSpPr>
          <p:nvPr>
            <p:ph type="sldNum" sz="quarter" idx="10"/>
          </p:nvPr>
        </p:nvSpPr>
        <p:spPr/>
        <p:txBody>
          <a:bodyPr/>
          <a:lstStyle/>
          <a:p>
            <a:fld id="{615B6000-BD42-4857-A0D4-DBEA4137739E}" type="slidenum">
              <a:rPr lang="en-GB" smtClean="0"/>
              <a:t>13</a:t>
            </a:fld>
            <a:endParaRPr lang="en-GB" dirty="0"/>
          </a:p>
        </p:txBody>
      </p:sp>
    </p:spTree>
    <p:extLst>
      <p:ext uri="{BB962C8B-B14F-4D97-AF65-F5344CB8AC3E}">
        <p14:creationId xmlns:p14="http://schemas.microsoft.com/office/powerpoint/2010/main" val="6497334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GB"/>
          </a:p>
        </p:txBody>
      </p:sp>
      <p:sp>
        <p:nvSpPr>
          <p:cNvPr id="4" name="Marcador de fecha 3"/>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11"/>
          </p:nvPr>
        </p:nvSpPr>
        <p:spPr/>
        <p:txBody>
          <a:bodyPr/>
          <a:lstStyle/>
          <a:p>
            <a:endParaRPr lang="en-GB" dirty="0"/>
          </a:p>
        </p:txBody>
      </p:sp>
      <p:sp>
        <p:nvSpPr>
          <p:cNvPr id="6" name="Marcador de número de diapositiva 5"/>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4292401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11"/>
          </p:nvPr>
        </p:nvSpPr>
        <p:spPr/>
        <p:txBody>
          <a:bodyPr/>
          <a:lstStyle/>
          <a:p>
            <a:endParaRPr lang="en-GB" dirty="0"/>
          </a:p>
        </p:txBody>
      </p:sp>
      <p:sp>
        <p:nvSpPr>
          <p:cNvPr id="6" name="Marcador de número de diapositiva 5"/>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3474948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GB"/>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11"/>
          </p:nvPr>
        </p:nvSpPr>
        <p:spPr/>
        <p:txBody>
          <a:bodyPr/>
          <a:lstStyle/>
          <a:p>
            <a:endParaRPr lang="en-GB" dirty="0"/>
          </a:p>
        </p:txBody>
      </p:sp>
      <p:sp>
        <p:nvSpPr>
          <p:cNvPr id="6" name="Marcador de número de diapositiva 5"/>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2895017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11"/>
          </p:nvPr>
        </p:nvSpPr>
        <p:spPr/>
        <p:txBody>
          <a:bodyPr/>
          <a:lstStyle/>
          <a:p>
            <a:endParaRPr lang="en-GB" dirty="0"/>
          </a:p>
        </p:txBody>
      </p:sp>
      <p:sp>
        <p:nvSpPr>
          <p:cNvPr id="6" name="Marcador de número de diapositiva 5"/>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915560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GB"/>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11"/>
          </p:nvPr>
        </p:nvSpPr>
        <p:spPr/>
        <p:txBody>
          <a:bodyPr/>
          <a:lstStyle/>
          <a:p>
            <a:endParaRPr lang="en-GB" dirty="0"/>
          </a:p>
        </p:txBody>
      </p:sp>
      <p:sp>
        <p:nvSpPr>
          <p:cNvPr id="6" name="Marcador de número de diapositiva 5"/>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1762811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fecha 4"/>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6" name="Marcador de pie de página 5"/>
          <p:cNvSpPr>
            <a:spLocks noGrp="1"/>
          </p:cNvSpPr>
          <p:nvPr>
            <p:ph type="ftr" sz="quarter" idx="11"/>
          </p:nvPr>
        </p:nvSpPr>
        <p:spPr/>
        <p:txBody>
          <a:bodyPr/>
          <a:lstStyle/>
          <a:p>
            <a:endParaRPr lang="en-GB" dirty="0"/>
          </a:p>
        </p:txBody>
      </p:sp>
      <p:sp>
        <p:nvSpPr>
          <p:cNvPr id="7" name="Marcador de número de diapositiva 6"/>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2991233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n-GB"/>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7" name="Marcador de fecha 6"/>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8" name="Marcador de pie de página 7"/>
          <p:cNvSpPr>
            <a:spLocks noGrp="1"/>
          </p:cNvSpPr>
          <p:nvPr>
            <p:ph type="ftr" sz="quarter" idx="11"/>
          </p:nvPr>
        </p:nvSpPr>
        <p:spPr/>
        <p:txBody>
          <a:bodyPr/>
          <a:lstStyle/>
          <a:p>
            <a:endParaRPr lang="en-GB" dirty="0"/>
          </a:p>
        </p:txBody>
      </p:sp>
      <p:sp>
        <p:nvSpPr>
          <p:cNvPr id="9" name="Marcador de número de diapositiva 8"/>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508532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n-GB"/>
          </a:p>
        </p:txBody>
      </p:sp>
      <p:sp>
        <p:nvSpPr>
          <p:cNvPr id="3" name="Marcador de fecha 2"/>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4" name="Marcador de pie de página 3"/>
          <p:cNvSpPr>
            <a:spLocks noGrp="1"/>
          </p:cNvSpPr>
          <p:nvPr>
            <p:ph type="ftr" sz="quarter" idx="11"/>
          </p:nvPr>
        </p:nvSpPr>
        <p:spPr/>
        <p:txBody>
          <a:bodyPr/>
          <a:lstStyle/>
          <a:p>
            <a:endParaRPr lang="en-GB" dirty="0"/>
          </a:p>
        </p:txBody>
      </p:sp>
      <p:sp>
        <p:nvSpPr>
          <p:cNvPr id="5" name="Marcador de número de diapositiva 4"/>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351118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3" name="Marcador de pie de página 2"/>
          <p:cNvSpPr>
            <a:spLocks noGrp="1"/>
          </p:cNvSpPr>
          <p:nvPr>
            <p:ph type="ftr" sz="quarter" idx="11"/>
          </p:nvPr>
        </p:nvSpPr>
        <p:spPr/>
        <p:txBody>
          <a:bodyPr/>
          <a:lstStyle/>
          <a:p>
            <a:endParaRPr lang="en-GB" dirty="0"/>
          </a:p>
        </p:txBody>
      </p:sp>
      <p:sp>
        <p:nvSpPr>
          <p:cNvPr id="4" name="Marcador de número de diapositiva 3"/>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3386965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GB"/>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6" name="Marcador de pie de página 5"/>
          <p:cNvSpPr>
            <a:spLocks noGrp="1"/>
          </p:cNvSpPr>
          <p:nvPr>
            <p:ph type="ftr" sz="quarter" idx="11"/>
          </p:nvPr>
        </p:nvSpPr>
        <p:spPr/>
        <p:txBody>
          <a:bodyPr/>
          <a:lstStyle/>
          <a:p>
            <a:endParaRPr lang="en-GB" dirty="0"/>
          </a:p>
        </p:txBody>
      </p:sp>
      <p:sp>
        <p:nvSpPr>
          <p:cNvPr id="7" name="Marcador de número de diapositiva 6"/>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215747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GB"/>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1A12C4B-30DA-4B35-8726-7996BB13976D}" type="datetimeFigureOut">
              <a:rPr lang="en-GB" smtClean="0"/>
              <a:t>06/03/2026</a:t>
            </a:fld>
            <a:endParaRPr lang="en-GB" dirty="0"/>
          </a:p>
        </p:txBody>
      </p:sp>
      <p:sp>
        <p:nvSpPr>
          <p:cNvPr id="6" name="Marcador de pie de página 5"/>
          <p:cNvSpPr>
            <a:spLocks noGrp="1"/>
          </p:cNvSpPr>
          <p:nvPr>
            <p:ph type="ftr" sz="quarter" idx="11"/>
          </p:nvPr>
        </p:nvSpPr>
        <p:spPr/>
        <p:txBody>
          <a:bodyPr/>
          <a:lstStyle/>
          <a:p>
            <a:endParaRPr lang="en-GB" dirty="0"/>
          </a:p>
        </p:txBody>
      </p:sp>
      <p:sp>
        <p:nvSpPr>
          <p:cNvPr id="7" name="Marcador de número de diapositiva 6"/>
          <p:cNvSpPr>
            <a:spLocks noGrp="1"/>
          </p:cNvSpPr>
          <p:nvPr>
            <p:ph type="sldNum" sz="quarter" idx="12"/>
          </p:nvPr>
        </p:nvSpPr>
        <p:spPr/>
        <p:txBody>
          <a:bodyPr/>
          <a:lstStyle/>
          <a:p>
            <a:fld id="{55398702-D040-4341-8FAD-547F9C53D98B}" type="slidenum">
              <a:rPr lang="en-GB" smtClean="0"/>
              <a:t>‹#›</a:t>
            </a:fld>
            <a:endParaRPr lang="en-GB" dirty="0"/>
          </a:p>
        </p:txBody>
      </p:sp>
    </p:spTree>
    <p:extLst>
      <p:ext uri="{BB962C8B-B14F-4D97-AF65-F5344CB8AC3E}">
        <p14:creationId xmlns:p14="http://schemas.microsoft.com/office/powerpoint/2010/main" val="2845003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GB"/>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GB"/>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12C4B-30DA-4B35-8726-7996BB13976D}" type="datetimeFigureOut">
              <a:rPr lang="en-GB" smtClean="0"/>
              <a:t>06/03/2026</a:t>
            </a:fld>
            <a:endParaRPr lang="en-GB" dirty="0"/>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398702-D040-4341-8FAD-547F9C53D98B}" type="slidenum">
              <a:rPr lang="en-GB" smtClean="0"/>
              <a:t>‹#›</a:t>
            </a:fld>
            <a:endParaRPr lang="en-GB" dirty="0"/>
          </a:p>
        </p:txBody>
      </p:sp>
    </p:spTree>
    <p:extLst>
      <p:ext uri="{BB962C8B-B14F-4D97-AF65-F5344CB8AC3E}">
        <p14:creationId xmlns:p14="http://schemas.microsoft.com/office/powerpoint/2010/main" val="1239916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revenue.ie/"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mailto:info@bolognahealthjobs.com"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hyperlink" Target="https://www.facebook.com/Bologna-Health-Jobs-189218527770013/?ref=nf" TargetMode="External"/><Relationship Id="rId2" Type="http://schemas.openxmlformats.org/officeDocument/2006/relationships/notesSlide" Target="../notesSlides/notesSlide27.xml"/><Relationship Id="rId1" Type="http://schemas.openxmlformats.org/officeDocument/2006/relationships/slideLayout" Target="../slideLayouts/slideLayout6.xml"/><Relationship Id="rId6" Type="http://schemas.openxmlformats.org/officeDocument/2006/relationships/hyperlink" Target="https://twitter.com/BolognaHealth" TargetMode="External"/><Relationship Id="rId5" Type="http://schemas.openxmlformats.org/officeDocument/2006/relationships/hyperlink" Target="https://www.linkedin.com/company/bologna-health-jobs" TargetMode="External"/><Relationship Id="rId4" Type="http://schemas.openxmlformats.org/officeDocument/2006/relationships/hyperlink" Target="http://www.bolognahealthjobs.com/"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www.daft.ie/"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hyperlink" Target="http://www.myhome.i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ie/en/service/12e6de-get-a-personal-public-service-pps-number/" TargetMode="External"/><Relationship Id="rId2" Type="http://schemas.openxmlformats.org/officeDocument/2006/relationships/hyperlink" Target="http://www.welfare.ie/en/Pages/Personal-Public-Service-Number-How-to-Apply.aspx" TargetMode="Externa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www.aib.ie/" TargetMode="External"/><Relationship Id="rId2" Type="http://schemas.openxmlformats.org/officeDocument/2006/relationships/hyperlink" Target="http://www.boi.ie/" TargetMode="External"/><Relationship Id="rId1" Type="http://schemas.openxmlformats.org/officeDocument/2006/relationships/slideLayout" Target="../slideLayouts/slideLayout6.xml"/><Relationship Id="rId4" Type="http://schemas.openxmlformats.org/officeDocument/2006/relationships/hyperlink" Target="http://www.ulsterbank.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2593768"/>
            <a:ext cx="9144000" cy="2387600"/>
          </a:xfrm>
        </p:spPr>
        <p:txBody>
          <a:bodyPr>
            <a:normAutofit fontScale="90000"/>
          </a:bodyPr>
          <a:lstStyle/>
          <a:p>
            <a:pPr lvl="0">
              <a:spcBef>
                <a:spcPts val="1000"/>
              </a:spcBef>
            </a:pPr>
            <a:r>
              <a:rPr lang="es-ES" dirty="0">
                <a:solidFill>
                  <a:srgbClr val="00B0F0"/>
                </a:solidFill>
                <a:ea typeface="+mn-ea"/>
                <a:cs typeface="+mn-cs"/>
              </a:rPr>
              <a:t> </a:t>
            </a:r>
            <a:r>
              <a:rPr lang="en-GB" b="1" dirty="0">
                <a:solidFill>
                  <a:srgbClr val="00B0F0"/>
                </a:solidFill>
                <a:ea typeface="+mn-ea"/>
                <a:cs typeface="+mn-cs"/>
              </a:rPr>
              <a:t>Irish job market for doctors updated March 2026</a:t>
            </a:r>
            <a:br>
              <a:rPr lang="en-GB" sz="2400" dirty="0">
                <a:solidFill>
                  <a:srgbClr val="00B0F0"/>
                </a:solidFill>
                <a:latin typeface="Calibri" panose="020F0502020204030204"/>
                <a:ea typeface="+mn-ea"/>
                <a:cs typeface="+mn-cs"/>
              </a:rPr>
            </a:br>
            <a:endParaRPr lang="en-GB" dirty="0">
              <a:solidFill>
                <a:srgbClr val="00B0F0"/>
              </a:solidFill>
            </a:endParaRPr>
          </a:p>
        </p:txBody>
      </p:sp>
      <p:sp>
        <p:nvSpPr>
          <p:cNvPr id="3" name="Subtítulo 2"/>
          <p:cNvSpPr>
            <a:spLocks noGrp="1"/>
          </p:cNvSpPr>
          <p:nvPr>
            <p:ph type="subTitle" idx="1"/>
          </p:nvPr>
        </p:nvSpPr>
        <p:spPr/>
        <p:txBody>
          <a:bodyPr>
            <a:normAutofit/>
          </a:bodyPr>
          <a:lstStyle/>
          <a:p>
            <a:endParaRPr lang="es-ES" dirty="0"/>
          </a:p>
          <a:p>
            <a:endParaRPr lang="en-GB" dirty="0"/>
          </a:p>
        </p:txBody>
      </p:sp>
      <p:pic>
        <p:nvPicPr>
          <p:cNvPr id="4" name="Imagen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542" y="139976"/>
            <a:ext cx="5284857" cy="1806300"/>
          </a:xfrm>
          <a:prstGeom prst="rect">
            <a:avLst/>
          </a:prstGeom>
        </p:spPr>
      </p:pic>
    </p:spTree>
    <p:extLst>
      <p:ext uri="{BB962C8B-B14F-4D97-AF65-F5344CB8AC3E}">
        <p14:creationId xmlns:p14="http://schemas.microsoft.com/office/powerpoint/2010/main" val="1585695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0"/>
            <a:ext cx="10515600" cy="1325563"/>
          </a:xfrm>
        </p:spPr>
        <p:txBody>
          <a:bodyPr/>
          <a:lstStyle/>
          <a:p>
            <a:r>
              <a:rPr lang="en-IE" dirty="0">
                <a:solidFill>
                  <a:srgbClr val="00B0F0"/>
                </a:solidFill>
              </a:rPr>
              <a:t>2.3 To do list when you get to Ireland:</a:t>
            </a:r>
            <a:endParaRPr lang="en-GB" dirty="0"/>
          </a:p>
        </p:txBody>
      </p:sp>
      <p:sp>
        <p:nvSpPr>
          <p:cNvPr id="3" name="TextBox 2"/>
          <p:cNvSpPr txBox="1"/>
          <p:nvPr/>
        </p:nvSpPr>
        <p:spPr>
          <a:xfrm>
            <a:off x="216814" y="917912"/>
            <a:ext cx="11758369" cy="5940088"/>
          </a:xfrm>
          <a:prstGeom prst="rect">
            <a:avLst/>
          </a:prstGeom>
          <a:noFill/>
        </p:spPr>
        <p:txBody>
          <a:bodyPr wrap="square" rtlCol="0">
            <a:spAutoFit/>
          </a:bodyPr>
          <a:lstStyle/>
          <a:p>
            <a:pPr marL="342900" indent="-342900">
              <a:buAutoNum type="arabicPeriod" startAt="3"/>
            </a:pPr>
            <a:r>
              <a:rPr lang="en-IE" sz="2000" b="1" dirty="0"/>
              <a:t>Tax in Ireland (avoid emergency tax!):  </a:t>
            </a:r>
            <a:r>
              <a:rPr lang="en-IE" dirty="0"/>
              <a:t>It is important to ensure that tax is dealt with properly from the start and  that the Tax Department at the hospital can DEDUCT the correct amount of TAX from your pay. To do this you will need to:</a:t>
            </a:r>
          </a:p>
          <a:p>
            <a:endParaRPr lang="en-IE" dirty="0"/>
          </a:p>
          <a:p>
            <a:pPr marL="285750" indent="-285750">
              <a:buFontTx/>
              <a:buChar char="-"/>
            </a:pPr>
            <a:r>
              <a:rPr lang="en-IE" dirty="0"/>
              <a:t>Give the HR Department your PPS number.</a:t>
            </a:r>
          </a:p>
          <a:p>
            <a:pPr marL="285750" indent="-285750">
              <a:buFontTx/>
              <a:buChar char="-"/>
            </a:pPr>
            <a:endParaRPr lang="en-IE" dirty="0"/>
          </a:p>
          <a:p>
            <a:pPr marL="285750" indent="-285750">
              <a:buFontTx/>
              <a:buChar char="-"/>
            </a:pPr>
            <a:r>
              <a:rPr lang="en-IE" dirty="0"/>
              <a:t>Apply for a TCC (Tax Credit Certificate): in order to do this you must complete a form (Form 12A) which they can give you</a:t>
            </a:r>
          </a:p>
          <a:p>
            <a:r>
              <a:rPr lang="en-IE" dirty="0"/>
              <a:t>at the hospital. The completed form should be sent to your revenues office.</a:t>
            </a:r>
          </a:p>
          <a:p>
            <a:endParaRPr lang="en-IE" dirty="0"/>
          </a:p>
          <a:p>
            <a:r>
              <a:rPr lang="en-IE" b="1" dirty="0"/>
              <a:t>How much do you pay? </a:t>
            </a:r>
          </a:p>
          <a:p>
            <a:endParaRPr lang="en-IE" b="1" dirty="0"/>
          </a:p>
          <a:p>
            <a:r>
              <a:rPr lang="en-IE" b="1" dirty="0"/>
              <a:t>Single person 1 income: </a:t>
            </a:r>
            <a:r>
              <a:rPr lang="en-IE" dirty="0"/>
              <a:t>20% on 34.550€ and 40% on the balance (year 2018).</a:t>
            </a:r>
          </a:p>
          <a:p>
            <a:endParaRPr lang="en-IE" dirty="0"/>
          </a:p>
          <a:p>
            <a:r>
              <a:rPr lang="en-IE" b="1" dirty="0"/>
              <a:t>Married couple/civil partners (1 income</a:t>
            </a:r>
            <a:r>
              <a:rPr lang="en-IE" dirty="0"/>
              <a:t>):  20% on 43.550€ and 40% on the balance (year 2018).</a:t>
            </a:r>
          </a:p>
          <a:p>
            <a:endParaRPr lang="en-IE" dirty="0"/>
          </a:p>
          <a:p>
            <a:r>
              <a:rPr lang="en-IE" dirty="0"/>
              <a:t>On your payslip you will also get deductions for PRSI, Universal Social Charge and Pension Related deductions (get it back if you leave in less than 2 years). </a:t>
            </a:r>
          </a:p>
          <a:p>
            <a:endParaRPr lang="en-IE" dirty="0"/>
          </a:p>
          <a:p>
            <a:endParaRPr lang="en-IE" dirty="0"/>
          </a:p>
          <a:p>
            <a:r>
              <a:rPr lang="en-IE" dirty="0"/>
              <a:t>You may be able to get tax credits or tax allowances depending on your personal circumstances. Please have a look at </a:t>
            </a:r>
            <a:r>
              <a:rPr lang="en-IE" dirty="0">
                <a:hlinkClick r:id="rId2"/>
              </a:rPr>
              <a:t>www.revenue.ie</a:t>
            </a:r>
            <a:r>
              <a:rPr lang="en-IE" dirty="0"/>
              <a:t> for more INFO about this.  </a:t>
            </a:r>
            <a:endParaRPr lang="en-GB" dirty="0"/>
          </a:p>
        </p:txBody>
      </p:sp>
    </p:spTree>
    <p:extLst>
      <p:ext uri="{BB962C8B-B14F-4D97-AF65-F5344CB8AC3E}">
        <p14:creationId xmlns:p14="http://schemas.microsoft.com/office/powerpoint/2010/main" val="3357098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3. Registration Process with the IMC</a:t>
            </a:r>
          </a:p>
        </p:txBody>
      </p:sp>
      <p:sp>
        <p:nvSpPr>
          <p:cNvPr id="3" name="CuadroTexto 2"/>
          <p:cNvSpPr txBox="1"/>
          <p:nvPr/>
        </p:nvSpPr>
        <p:spPr>
          <a:xfrm>
            <a:off x="0" y="1690688"/>
            <a:ext cx="12239826" cy="5324535"/>
          </a:xfrm>
          <a:prstGeom prst="rect">
            <a:avLst/>
          </a:prstGeom>
          <a:noFill/>
        </p:spPr>
        <p:txBody>
          <a:bodyPr wrap="none" rtlCol="0">
            <a:spAutoFit/>
          </a:bodyPr>
          <a:lstStyle/>
          <a:p>
            <a:r>
              <a:rPr lang="es-ES" dirty="0"/>
              <a:t>- </a:t>
            </a:r>
            <a:r>
              <a:rPr lang="es-ES" sz="2000" b="1" dirty="0"/>
              <a:t>EVERY DOCTOR NEEDS TO REGISTRAR WITH THE IMC </a:t>
            </a:r>
            <a:r>
              <a:rPr lang="es-ES" sz="2000" b="1" u="sng" dirty="0"/>
              <a:t>BEFORE</a:t>
            </a:r>
            <a:r>
              <a:rPr lang="es-ES" sz="2000" b="1" dirty="0"/>
              <a:t> HE/SHE STARTS WORKING IN THIS COUNTRY.</a:t>
            </a:r>
          </a:p>
          <a:p>
            <a:endParaRPr lang="es-ES" sz="2000" b="1" dirty="0"/>
          </a:p>
          <a:p>
            <a:r>
              <a:rPr lang="es-ES" sz="2000" b="1" dirty="0"/>
              <a:t>- IN THE MAJORITY OF CASES YOU WILL ALSO NEED TO DO THIS </a:t>
            </a:r>
            <a:r>
              <a:rPr lang="es-ES" sz="2000" b="1" u="sng" dirty="0"/>
              <a:t>BEFORE</a:t>
            </a:r>
            <a:r>
              <a:rPr lang="es-ES" sz="2000" b="1" dirty="0"/>
              <a:t> YOU CAN APPLY FOR AN INTERVIEW!</a:t>
            </a:r>
          </a:p>
          <a:p>
            <a:endParaRPr lang="es-ES" sz="2000" b="1" dirty="0"/>
          </a:p>
          <a:p>
            <a:r>
              <a:rPr lang="es-ES" sz="2000" b="1" dirty="0"/>
              <a:t>THERE ARE 2 TYPES OF REGISTRATIONS:</a:t>
            </a:r>
          </a:p>
          <a:p>
            <a:endParaRPr lang="es-ES" sz="2000" b="1" dirty="0"/>
          </a:p>
          <a:p>
            <a:pPr marL="457200" indent="-457200">
              <a:buAutoNum type="arabicPeriod"/>
            </a:pPr>
            <a:r>
              <a:rPr lang="en-GB" sz="2000" b="1" u="sng" dirty="0"/>
              <a:t>GENERAL REGISTRATION</a:t>
            </a:r>
            <a:r>
              <a:rPr lang="en-GB" sz="2000" b="1" dirty="0"/>
              <a:t>: Suitable for NCHDs POSITIONS (Registrar and SHO type of positions). This does NOT</a:t>
            </a:r>
          </a:p>
          <a:p>
            <a:r>
              <a:rPr lang="en-IE" sz="2000" b="1" dirty="0"/>
              <a:t>        mean you will not practice inside your field of expertise or specialty it only means your grade would be </a:t>
            </a:r>
          </a:p>
          <a:p>
            <a:r>
              <a:rPr lang="en-IE" sz="2000" b="1" dirty="0"/>
              <a:t>        similar to a resident doctor but  with a higher salary. </a:t>
            </a:r>
            <a:endParaRPr lang="en-GB" sz="2000" b="1" dirty="0"/>
          </a:p>
          <a:p>
            <a:endParaRPr lang="en-GB" sz="2000" b="1" dirty="0"/>
          </a:p>
          <a:p>
            <a:r>
              <a:rPr lang="en-GB" sz="2000" b="1" dirty="0"/>
              <a:t>2. </a:t>
            </a:r>
            <a:r>
              <a:rPr lang="en-GB" sz="2000" b="1" u="sng" dirty="0"/>
              <a:t>SPECIALIST REGISTRATION</a:t>
            </a:r>
            <a:r>
              <a:rPr lang="en-GB" sz="2000" b="1" dirty="0"/>
              <a:t>: Suitable for CONSULTANT POSITIONS. If you would like to apply for Consultant</a:t>
            </a:r>
          </a:p>
          <a:p>
            <a:r>
              <a:rPr lang="es-ES" sz="2000" b="1" dirty="0"/>
              <a:t>        positions in Ireland </a:t>
            </a:r>
            <a:r>
              <a:rPr lang="en-IE" sz="2000" b="1" dirty="0"/>
              <a:t>this</a:t>
            </a:r>
            <a:r>
              <a:rPr lang="es-ES" sz="2000" b="1" dirty="0"/>
              <a:t> </a:t>
            </a:r>
            <a:r>
              <a:rPr lang="en-IE" sz="2000" b="1" dirty="0"/>
              <a:t>is</a:t>
            </a:r>
            <a:r>
              <a:rPr lang="es-ES" sz="2000" b="1" dirty="0"/>
              <a:t> the </a:t>
            </a:r>
            <a:r>
              <a:rPr lang="en-IE" sz="2000" b="1" dirty="0"/>
              <a:t>type</a:t>
            </a:r>
            <a:r>
              <a:rPr lang="es-ES" sz="2000" b="1" dirty="0"/>
              <a:t> of </a:t>
            </a:r>
            <a:r>
              <a:rPr lang="en-IE" sz="2000" b="1" dirty="0"/>
              <a:t>registration</a:t>
            </a:r>
            <a:r>
              <a:rPr lang="es-ES" sz="2000" b="1" dirty="0"/>
              <a:t> </a:t>
            </a:r>
            <a:r>
              <a:rPr lang="en-IE" sz="2000" b="1" dirty="0"/>
              <a:t>you</a:t>
            </a:r>
            <a:r>
              <a:rPr lang="es-ES" sz="2000" b="1" dirty="0"/>
              <a:t> </a:t>
            </a:r>
            <a:r>
              <a:rPr lang="en-IE" sz="2000" b="1" dirty="0"/>
              <a:t>should</a:t>
            </a:r>
            <a:r>
              <a:rPr lang="es-ES" sz="2000" b="1" dirty="0"/>
              <a:t> </a:t>
            </a:r>
            <a:r>
              <a:rPr lang="en-IE" sz="2000" b="1" dirty="0"/>
              <a:t>apply for</a:t>
            </a:r>
            <a:r>
              <a:rPr lang="es-ES" sz="2000" b="1" dirty="0"/>
              <a:t>.</a:t>
            </a:r>
            <a:endParaRPr lang="en-GB" sz="2000" b="1" dirty="0"/>
          </a:p>
          <a:p>
            <a:endParaRPr lang="es-ES" sz="2000" b="1" dirty="0"/>
          </a:p>
          <a:p>
            <a:endParaRPr lang="es-ES" sz="2000" b="1" dirty="0"/>
          </a:p>
          <a:p>
            <a:r>
              <a:rPr lang="en-GB" sz="2000" b="1" u="sng" dirty="0"/>
              <a:t>Note</a:t>
            </a:r>
            <a:r>
              <a:rPr lang="en-GB" sz="2000" b="1" dirty="0"/>
              <a:t>: It is important to choose the right type of Registration from the very beginning in accordance with your job</a:t>
            </a:r>
          </a:p>
          <a:p>
            <a:r>
              <a:rPr lang="en-GB" sz="2000" b="1" dirty="0"/>
              <a:t>objectives and qualifications otherwise your application might be delayed and/or incur in further expenses.</a:t>
            </a:r>
          </a:p>
          <a:p>
            <a:endParaRPr lang="es-ES" sz="2000" b="1" dirty="0"/>
          </a:p>
        </p:txBody>
      </p:sp>
    </p:spTree>
    <p:extLst>
      <p:ext uri="{BB962C8B-B14F-4D97-AF65-F5344CB8AC3E}">
        <p14:creationId xmlns:p14="http://schemas.microsoft.com/office/powerpoint/2010/main" val="3950460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3. Registration Process with the IMC</a:t>
            </a:r>
            <a:endParaRPr lang="en-GB" dirty="0"/>
          </a:p>
        </p:txBody>
      </p:sp>
      <p:sp>
        <p:nvSpPr>
          <p:cNvPr id="3" name="CuadroTexto 2"/>
          <p:cNvSpPr txBox="1"/>
          <p:nvPr/>
        </p:nvSpPr>
        <p:spPr>
          <a:xfrm>
            <a:off x="1007165" y="1974573"/>
            <a:ext cx="9912625" cy="5078313"/>
          </a:xfrm>
          <a:prstGeom prst="rect">
            <a:avLst/>
          </a:prstGeom>
          <a:noFill/>
        </p:spPr>
        <p:txBody>
          <a:bodyPr wrap="square" rtlCol="0">
            <a:spAutoFit/>
          </a:bodyPr>
          <a:lstStyle/>
          <a:p>
            <a:r>
              <a:rPr lang="en-GB" b="1" u="sng" dirty="0"/>
              <a:t>FAQ (FREQUENTLY ASKED QUESTIONS ABOUT REGISTRATION</a:t>
            </a:r>
            <a:r>
              <a:rPr lang="en-GB" b="1" dirty="0"/>
              <a:t>):</a:t>
            </a:r>
          </a:p>
          <a:p>
            <a:endParaRPr lang="en-GB" b="1" dirty="0"/>
          </a:p>
          <a:p>
            <a:r>
              <a:rPr lang="en-GB" b="1" dirty="0"/>
              <a:t>How long does it take?</a:t>
            </a:r>
          </a:p>
          <a:p>
            <a:r>
              <a:rPr lang="en-GB" dirty="0"/>
              <a:t>More or less you can count at least 4-6 months to get registered from the time you start the process collecting papers until you finally get registered.</a:t>
            </a:r>
          </a:p>
          <a:p>
            <a:endParaRPr lang="en-GB" dirty="0"/>
          </a:p>
          <a:p>
            <a:r>
              <a:rPr lang="en-GB" b="1" dirty="0"/>
              <a:t>How much does it cost (EU qualified or validated doctors)?</a:t>
            </a:r>
          </a:p>
          <a:p>
            <a:endParaRPr lang="en-GB" dirty="0"/>
          </a:p>
          <a:p>
            <a:pPr marL="285750" indent="-285750">
              <a:buFontTx/>
              <a:buChar char="-"/>
            </a:pPr>
            <a:r>
              <a:rPr lang="en-GB" b="1" dirty="0"/>
              <a:t>General Registration</a:t>
            </a:r>
            <a:r>
              <a:rPr lang="en-GB" dirty="0"/>
              <a:t> is €410 in order for the IMC to go through your papers (“Assessment Fee”) and €560 for the annual quota from the 1</a:t>
            </a:r>
            <a:r>
              <a:rPr lang="en-GB" baseline="30000" dirty="0"/>
              <a:t>st</a:t>
            </a:r>
            <a:r>
              <a:rPr lang="en-GB" dirty="0"/>
              <a:t> of July one year to the 30</a:t>
            </a:r>
            <a:r>
              <a:rPr lang="en-GB" baseline="30000" dirty="0"/>
              <a:t>th</a:t>
            </a:r>
            <a:r>
              <a:rPr lang="en-GB" dirty="0"/>
              <a:t> of June of the following. The total is therefore more or less €1000. The annual quota fee is reduced if you registrar as from the 1</a:t>
            </a:r>
            <a:r>
              <a:rPr lang="en-GB" baseline="30000" dirty="0"/>
              <a:t>st</a:t>
            </a:r>
            <a:r>
              <a:rPr lang="en-GB" dirty="0"/>
              <a:t> of January until the 30</a:t>
            </a:r>
            <a:r>
              <a:rPr lang="en-GB" baseline="30000" dirty="0"/>
              <a:t>th</a:t>
            </a:r>
            <a:r>
              <a:rPr lang="en-GB" dirty="0"/>
              <a:t> of April to €305 (“Retention fee”). </a:t>
            </a:r>
          </a:p>
          <a:p>
            <a:endParaRPr lang="en-GB" dirty="0"/>
          </a:p>
          <a:p>
            <a:pPr marL="285750" indent="-285750">
              <a:buFontTx/>
              <a:buChar char="-"/>
            </a:pPr>
            <a:endParaRPr lang="en-GB" dirty="0"/>
          </a:p>
          <a:p>
            <a:pPr marL="285750" indent="-285750">
              <a:buFontTx/>
              <a:buChar char="-"/>
            </a:pPr>
            <a:r>
              <a:rPr lang="en-GB" b="1" dirty="0"/>
              <a:t>Specialist Registration</a:t>
            </a:r>
            <a:r>
              <a:rPr lang="en-GB" dirty="0"/>
              <a:t> is €640 for the assessment fee (one of fee) and €560 for the annual quota. “Retention fee” of €280 in this case.</a:t>
            </a:r>
          </a:p>
          <a:p>
            <a:pPr marL="285750" indent="-285750">
              <a:buFontTx/>
              <a:buChar char="-"/>
            </a:pPr>
            <a:endParaRPr lang="en-GB" dirty="0"/>
          </a:p>
          <a:p>
            <a:endParaRPr lang="en-GB" dirty="0"/>
          </a:p>
        </p:txBody>
      </p:sp>
    </p:spTree>
    <p:extLst>
      <p:ext uri="{BB962C8B-B14F-4D97-AF65-F5344CB8AC3E}">
        <p14:creationId xmlns:p14="http://schemas.microsoft.com/office/powerpoint/2010/main" val="343322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3. Registration Process with the IMC</a:t>
            </a:r>
            <a:endParaRPr lang="en-GB" dirty="0"/>
          </a:p>
        </p:txBody>
      </p:sp>
      <p:sp>
        <p:nvSpPr>
          <p:cNvPr id="3" name="CuadroTexto 2"/>
          <p:cNvSpPr txBox="1"/>
          <p:nvPr/>
        </p:nvSpPr>
        <p:spPr>
          <a:xfrm>
            <a:off x="957263" y="1543050"/>
            <a:ext cx="11234737" cy="5632311"/>
          </a:xfrm>
          <a:prstGeom prst="rect">
            <a:avLst/>
          </a:prstGeom>
          <a:noFill/>
        </p:spPr>
        <p:txBody>
          <a:bodyPr wrap="square" rtlCol="0">
            <a:spAutoFit/>
          </a:bodyPr>
          <a:lstStyle/>
          <a:p>
            <a:r>
              <a:rPr lang="en-GB" dirty="0"/>
              <a:t>What papers do you need to submit in order to get registered? </a:t>
            </a:r>
          </a:p>
          <a:p>
            <a:endParaRPr lang="en-GB" dirty="0"/>
          </a:p>
          <a:p>
            <a:r>
              <a:rPr lang="en-GB" b="1" dirty="0"/>
              <a:t>- </a:t>
            </a:r>
            <a:r>
              <a:rPr lang="en-GB" b="1" u="sng" dirty="0"/>
              <a:t>General Registration (EU qualified doctors)</a:t>
            </a:r>
            <a:r>
              <a:rPr lang="en-GB" b="1" dirty="0"/>
              <a:t>:</a:t>
            </a:r>
          </a:p>
          <a:p>
            <a:endParaRPr lang="en-GB" dirty="0"/>
          </a:p>
          <a:p>
            <a:r>
              <a:rPr lang="en-GB" dirty="0"/>
              <a:t>· Completed online application.</a:t>
            </a:r>
          </a:p>
          <a:p>
            <a:endParaRPr lang="en-GB" dirty="0"/>
          </a:p>
          <a:p>
            <a:r>
              <a:rPr lang="en-GB" dirty="0"/>
              <a:t>· Notarised attested copy of current passport.</a:t>
            </a:r>
          </a:p>
          <a:p>
            <a:endParaRPr lang="en-GB" dirty="0"/>
          </a:p>
          <a:p>
            <a:r>
              <a:rPr lang="en-GB" dirty="0"/>
              <a:t>· Notarised attested copy of basic medical qualification.</a:t>
            </a:r>
          </a:p>
          <a:p>
            <a:endParaRPr lang="en-GB" dirty="0"/>
          </a:p>
          <a:p>
            <a:r>
              <a:rPr lang="en-GB" dirty="0"/>
              <a:t>· Notarised/attested copy of Conformity Certificate (If you began your BMQ before your country joined the EU).</a:t>
            </a:r>
          </a:p>
          <a:p>
            <a:endParaRPr lang="en-GB" dirty="0"/>
          </a:p>
          <a:p>
            <a:r>
              <a:rPr lang="en-GB" dirty="0"/>
              <a:t>· Notarised/attested copy of Certificate to accompany your qualification (you will need it depending on the country where you qualified as a doctor). It usually has to do with the your intern year. If your medical degree was done in 6 years it is </a:t>
            </a:r>
            <a:r>
              <a:rPr lang="en-GB" u="sng" dirty="0"/>
              <a:t>usually</a:t>
            </a:r>
            <a:r>
              <a:rPr lang="en-GB" dirty="0"/>
              <a:t> not necessary.  </a:t>
            </a:r>
          </a:p>
          <a:p>
            <a:endParaRPr lang="en-GB" dirty="0"/>
          </a:p>
          <a:p>
            <a:r>
              <a:rPr lang="en-GB" dirty="0"/>
              <a:t>· Good standing Certificate. To be sent </a:t>
            </a:r>
            <a:r>
              <a:rPr lang="en-GB" u="sng" dirty="0"/>
              <a:t>directly</a:t>
            </a:r>
            <a:r>
              <a:rPr lang="en-GB" dirty="0"/>
              <a:t> by all the Medical Councils where you have been registered in the last 5 years. Even if you were not currently practicing as a doctor in that jurisdiction.</a:t>
            </a:r>
            <a:endParaRPr lang="en-GB" u="sng" dirty="0"/>
          </a:p>
          <a:p>
            <a:endParaRPr lang="en-GB" dirty="0"/>
          </a:p>
          <a:p>
            <a:endParaRPr lang="en-GB" b="1" dirty="0"/>
          </a:p>
        </p:txBody>
      </p:sp>
    </p:spTree>
    <p:extLst>
      <p:ext uri="{BB962C8B-B14F-4D97-AF65-F5344CB8AC3E}">
        <p14:creationId xmlns:p14="http://schemas.microsoft.com/office/powerpoint/2010/main" val="1388018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3. Registration Process with the IMC</a:t>
            </a:r>
            <a:endParaRPr lang="en-GB" dirty="0"/>
          </a:p>
        </p:txBody>
      </p:sp>
      <p:sp>
        <p:nvSpPr>
          <p:cNvPr id="3" name="CuadroTexto 2"/>
          <p:cNvSpPr txBox="1"/>
          <p:nvPr/>
        </p:nvSpPr>
        <p:spPr>
          <a:xfrm>
            <a:off x="726046" y="1496145"/>
            <a:ext cx="10739907" cy="5632311"/>
          </a:xfrm>
          <a:prstGeom prst="rect">
            <a:avLst/>
          </a:prstGeom>
          <a:noFill/>
        </p:spPr>
        <p:txBody>
          <a:bodyPr wrap="square" rtlCol="0">
            <a:spAutoFit/>
          </a:bodyPr>
          <a:lstStyle/>
          <a:p>
            <a:pPr lvl="0"/>
            <a:r>
              <a:rPr lang="en-GB" dirty="0">
                <a:solidFill>
                  <a:prstClr val="black"/>
                </a:solidFill>
              </a:rPr>
              <a:t>What papers do you need to submit in order to get registered ? </a:t>
            </a:r>
          </a:p>
          <a:p>
            <a:pPr lvl="0"/>
            <a:endParaRPr lang="en-GB" dirty="0">
              <a:solidFill>
                <a:prstClr val="black"/>
              </a:solidFill>
            </a:endParaRPr>
          </a:p>
          <a:p>
            <a:pPr lvl="0"/>
            <a:r>
              <a:rPr lang="en-GB" b="1" dirty="0">
                <a:solidFill>
                  <a:prstClr val="black"/>
                </a:solidFill>
              </a:rPr>
              <a:t>- </a:t>
            </a:r>
            <a:r>
              <a:rPr lang="en-GB" b="1" u="sng" dirty="0">
                <a:solidFill>
                  <a:prstClr val="black"/>
                </a:solidFill>
              </a:rPr>
              <a:t>Specialist Registration (EU qualified doctors)</a:t>
            </a:r>
            <a:r>
              <a:rPr lang="en-GB" b="1" dirty="0">
                <a:solidFill>
                  <a:prstClr val="black"/>
                </a:solidFill>
              </a:rPr>
              <a:t>:</a:t>
            </a:r>
          </a:p>
          <a:p>
            <a:pPr lvl="0"/>
            <a:endParaRPr lang="en-GB" dirty="0">
              <a:solidFill>
                <a:prstClr val="black"/>
              </a:solidFill>
            </a:endParaRPr>
          </a:p>
          <a:p>
            <a:pPr lvl="0"/>
            <a:r>
              <a:rPr lang="en-GB" dirty="0">
                <a:solidFill>
                  <a:prstClr val="black"/>
                </a:solidFill>
              </a:rPr>
              <a:t>· Completed online application.</a:t>
            </a:r>
          </a:p>
          <a:p>
            <a:pPr lvl="0"/>
            <a:endParaRPr lang="en-GB" dirty="0">
              <a:solidFill>
                <a:prstClr val="black"/>
              </a:solidFill>
            </a:endParaRPr>
          </a:p>
          <a:p>
            <a:pPr lvl="0"/>
            <a:r>
              <a:rPr lang="en-GB" dirty="0">
                <a:solidFill>
                  <a:prstClr val="black"/>
                </a:solidFill>
              </a:rPr>
              <a:t>· Notarised attested copy of current passport.</a:t>
            </a:r>
          </a:p>
          <a:p>
            <a:pPr lvl="0"/>
            <a:endParaRPr lang="en-GB" dirty="0">
              <a:solidFill>
                <a:prstClr val="black"/>
              </a:solidFill>
            </a:endParaRPr>
          </a:p>
          <a:p>
            <a:pPr lvl="0"/>
            <a:r>
              <a:rPr lang="en-GB" dirty="0">
                <a:solidFill>
                  <a:prstClr val="black"/>
                </a:solidFill>
              </a:rPr>
              <a:t>· Notarised attested copy of basic medical qualification.</a:t>
            </a:r>
          </a:p>
          <a:p>
            <a:pPr lvl="0"/>
            <a:endParaRPr lang="en-GB" dirty="0">
              <a:solidFill>
                <a:prstClr val="black"/>
              </a:solidFill>
            </a:endParaRPr>
          </a:p>
          <a:p>
            <a:pPr lvl="0"/>
            <a:r>
              <a:rPr lang="en-GB" dirty="0">
                <a:solidFill>
                  <a:prstClr val="black"/>
                </a:solidFill>
              </a:rPr>
              <a:t>· Notarised/attested copy  of CCST (Certificate of Completion of Specialist Training). The automatic validation of your specialist degree depends on the country and specialty where you qualified as a Specialist.</a:t>
            </a:r>
          </a:p>
          <a:p>
            <a:pPr lvl="0"/>
            <a:endParaRPr lang="en-GB" dirty="0">
              <a:solidFill>
                <a:prstClr val="black"/>
              </a:solidFill>
            </a:endParaRPr>
          </a:p>
          <a:p>
            <a:pPr lvl="0"/>
            <a:r>
              <a:rPr lang="en-GB" dirty="0">
                <a:solidFill>
                  <a:prstClr val="black"/>
                </a:solidFill>
              </a:rPr>
              <a:t>· Notarised/attested copy of Conformity Certificate saying your CCST is in accordance with UE legislation (basically 2005/36/EC Directive). Only required if the CCST does NOT say anything about this which is usually the case.</a:t>
            </a:r>
          </a:p>
          <a:p>
            <a:pPr lvl="0"/>
            <a:endParaRPr lang="en-GB" dirty="0">
              <a:solidFill>
                <a:prstClr val="black"/>
              </a:solidFill>
            </a:endParaRPr>
          </a:p>
          <a:p>
            <a:pPr lvl="0"/>
            <a:r>
              <a:rPr lang="en-GB" dirty="0">
                <a:solidFill>
                  <a:prstClr val="black"/>
                </a:solidFill>
              </a:rPr>
              <a:t>· Good standing Certificate. To be sent </a:t>
            </a:r>
            <a:r>
              <a:rPr lang="en-GB" u="sng" dirty="0">
                <a:solidFill>
                  <a:prstClr val="black"/>
                </a:solidFill>
              </a:rPr>
              <a:t>directly</a:t>
            </a:r>
            <a:r>
              <a:rPr lang="en-GB" dirty="0">
                <a:solidFill>
                  <a:prstClr val="black"/>
                </a:solidFill>
              </a:rPr>
              <a:t> by all the Medical Councils where you have been registered in the last 5 years. Even if you were not currently practicing as a doctor in that jurisdiction. Please in this respect be careful to have a look at where you have been working in these 5 last years as the IMC might check your employment history to make sure you have supplied ALL the necessary GSCs.</a:t>
            </a:r>
            <a:endParaRPr lang="en-GB" u="sng" dirty="0">
              <a:solidFill>
                <a:prstClr val="black"/>
              </a:solidFill>
            </a:endParaRPr>
          </a:p>
        </p:txBody>
      </p:sp>
    </p:spTree>
    <p:extLst>
      <p:ext uri="{BB962C8B-B14F-4D97-AF65-F5344CB8AC3E}">
        <p14:creationId xmlns:p14="http://schemas.microsoft.com/office/powerpoint/2010/main" val="2258108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3. Registration Process with the IMC</a:t>
            </a:r>
            <a:endParaRPr lang="en-GB" dirty="0"/>
          </a:p>
        </p:txBody>
      </p:sp>
      <p:sp>
        <p:nvSpPr>
          <p:cNvPr id="3" name="CuadroTexto 2"/>
          <p:cNvSpPr txBox="1"/>
          <p:nvPr/>
        </p:nvSpPr>
        <p:spPr>
          <a:xfrm>
            <a:off x="838200" y="1504951"/>
            <a:ext cx="10744200" cy="6463308"/>
          </a:xfrm>
          <a:prstGeom prst="rect">
            <a:avLst/>
          </a:prstGeom>
          <a:noFill/>
        </p:spPr>
        <p:txBody>
          <a:bodyPr wrap="square" rtlCol="0">
            <a:spAutoFit/>
          </a:bodyPr>
          <a:lstStyle/>
          <a:p>
            <a:r>
              <a:rPr lang="en-GB" b="1" dirty="0"/>
              <a:t>OTHER CONSIDERATIONS:</a:t>
            </a:r>
          </a:p>
          <a:p>
            <a:endParaRPr lang="en-GB" b="1" dirty="0"/>
          </a:p>
          <a:p>
            <a:pPr marL="285750" indent="-285750">
              <a:buFontTx/>
              <a:buChar char="-"/>
            </a:pPr>
            <a:r>
              <a:rPr lang="en-GB" b="1" dirty="0"/>
              <a:t>Non EU qualified doctors that validated there degree (BMQ or CCST) in a member state </a:t>
            </a:r>
            <a:r>
              <a:rPr lang="en-GB" dirty="0"/>
              <a:t>will also be able to get registered in Ireland if they provide the following: A Notarised attested copy of first time recognition in an EU member state, treated like a specialist within the meaning of 2005/36/EC </a:t>
            </a:r>
            <a:r>
              <a:rPr lang="en-GB" b="1" dirty="0"/>
              <a:t>AND Evidence of 3 years professional experience on the specialty concerned in the member state that first granted recognition. </a:t>
            </a:r>
          </a:p>
          <a:p>
            <a:pPr marL="285750" indent="-285750">
              <a:buFontTx/>
              <a:buChar char="-"/>
            </a:pPr>
            <a:endParaRPr lang="en-GB" b="1" dirty="0"/>
          </a:p>
          <a:p>
            <a:pPr marL="285750" indent="-285750">
              <a:buFontTx/>
              <a:buChar char="-"/>
            </a:pPr>
            <a:r>
              <a:rPr lang="en-GB" b="1" dirty="0"/>
              <a:t>Non EU/EU qualified doctors that didn’t and/or can’t validate their title in Ireland automatically. </a:t>
            </a:r>
            <a:r>
              <a:rPr lang="en-GB" dirty="0"/>
              <a:t>Will have to have their application assessed by the IMC and the Royal college concerned. This may be very long (1 year or more) process which in the majority of cases needs of a Medical Examination called the PRES examination and/or extra recognised training.</a:t>
            </a:r>
          </a:p>
          <a:p>
            <a:pPr marL="285750" indent="-285750">
              <a:buFontTx/>
              <a:buChar char="-"/>
            </a:pPr>
            <a:endParaRPr lang="en-GB" dirty="0"/>
          </a:p>
          <a:p>
            <a:pPr marL="285750" indent="-285750">
              <a:buFontTx/>
              <a:buChar char="-"/>
            </a:pPr>
            <a:r>
              <a:rPr lang="en-GB" b="1" dirty="0"/>
              <a:t>PLEASE NOTE THAT ALL PAPERS SENT TO THE IMC THAT ARE NOT IN ENGLISH NEED AN </a:t>
            </a:r>
            <a:r>
              <a:rPr lang="en-GB" b="1" u="sng" dirty="0"/>
              <a:t>OFICIAL TRANSLATION</a:t>
            </a:r>
            <a:r>
              <a:rPr lang="en-GB" b="1" dirty="0"/>
              <a:t> TO ENGLISH LANGUAGE BY A RECOGNISED OFICIAL TRANSLATOR.</a:t>
            </a:r>
          </a:p>
          <a:p>
            <a:pPr marL="285750" indent="-285750">
              <a:buFontTx/>
              <a:buChar char="-"/>
            </a:pPr>
            <a:endParaRPr lang="en-GB" b="1" dirty="0"/>
          </a:p>
          <a:p>
            <a:pPr marL="285750" indent="-285750">
              <a:buFontTx/>
              <a:buChar char="-"/>
            </a:pPr>
            <a:r>
              <a:rPr lang="en-GB" b="1" dirty="0"/>
              <a:t>PLEASE NOTE IT IS VERY ADVISABLE TO HAVE SOMEONE GO THROUGH YOUR PAPERS BEFORE YOU SUBMIT THEM TO THE IMC TO MAKE SURE THEY ARE CORRECT AND COMPLETE. </a:t>
            </a:r>
            <a:r>
              <a:rPr lang="en-GB" b="1" u="sng" dirty="0"/>
              <a:t>BHJ IS ONE OF THE VERY FEW AGENCIES THAT DOES THIS. </a:t>
            </a:r>
          </a:p>
          <a:p>
            <a:pPr marL="285750" indent="-285750">
              <a:buFontTx/>
              <a:buChar char="-"/>
            </a:pPr>
            <a:endParaRPr lang="en-GB" b="1" dirty="0"/>
          </a:p>
          <a:p>
            <a:pPr marL="285750" indent="-285750">
              <a:buFontTx/>
              <a:buChar char="-"/>
            </a:pPr>
            <a:endParaRPr lang="en-GB" b="1" dirty="0"/>
          </a:p>
          <a:p>
            <a:pPr marL="285750" indent="-285750">
              <a:buFontTx/>
              <a:buChar char="-"/>
            </a:pPr>
            <a:endParaRPr lang="en-GB" b="1" dirty="0"/>
          </a:p>
          <a:p>
            <a:endParaRPr lang="en-GB" dirty="0"/>
          </a:p>
          <a:p>
            <a:endParaRPr lang="en-GB" dirty="0"/>
          </a:p>
        </p:txBody>
      </p:sp>
    </p:spTree>
    <p:extLst>
      <p:ext uri="{BB962C8B-B14F-4D97-AF65-F5344CB8AC3E}">
        <p14:creationId xmlns:p14="http://schemas.microsoft.com/office/powerpoint/2010/main" val="3071595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406525"/>
          </a:xfrm>
        </p:spPr>
        <p:txBody>
          <a:bodyPr>
            <a:normAutofit/>
          </a:bodyPr>
          <a:lstStyle/>
          <a:p>
            <a:pPr algn="ctr"/>
            <a:r>
              <a:rPr lang="en-GB" b="1" dirty="0">
                <a:solidFill>
                  <a:srgbClr val="00B0F0"/>
                </a:solidFill>
              </a:rPr>
              <a:t>4. IELTs/OET standard English examinations</a:t>
            </a:r>
            <a:br>
              <a:rPr lang="en-GB" b="1" dirty="0">
                <a:solidFill>
                  <a:srgbClr val="00B0F0"/>
                </a:solidFill>
              </a:rPr>
            </a:br>
            <a:endParaRPr lang="en-GB" b="1" dirty="0">
              <a:solidFill>
                <a:srgbClr val="00B0F0"/>
              </a:solidFill>
            </a:endParaRPr>
          </a:p>
        </p:txBody>
      </p:sp>
      <p:sp>
        <p:nvSpPr>
          <p:cNvPr id="3" name="CuadroTexto 2"/>
          <p:cNvSpPr txBox="1"/>
          <p:nvPr/>
        </p:nvSpPr>
        <p:spPr>
          <a:xfrm>
            <a:off x="236112" y="1269373"/>
            <a:ext cx="11719775" cy="6555641"/>
          </a:xfrm>
          <a:prstGeom prst="rect">
            <a:avLst/>
          </a:prstGeom>
          <a:noFill/>
        </p:spPr>
        <p:txBody>
          <a:bodyPr wrap="square" rtlCol="0">
            <a:spAutoFit/>
          </a:bodyPr>
          <a:lstStyle/>
          <a:p>
            <a:r>
              <a:rPr lang="en-GB" sz="2800" dirty="0"/>
              <a:t>-NO REQUIERMENT FOR REGISTRATION IF YOU ARE EU QUALIFIED (NOT THE SAME FOR THE GMC IN THE UK).</a:t>
            </a:r>
          </a:p>
          <a:p>
            <a:endParaRPr lang="en-GB" sz="2800" dirty="0"/>
          </a:p>
          <a:p>
            <a:r>
              <a:rPr lang="en-GB" sz="2800" dirty="0"/>
              <a:t>·   REQUIREMENTS FROM HSE HOSPITALS IF YOU APPLY FOR A NCHD POSITION (</a:t>
            </a:r>
            <a:r>
              <a:rPr lang="en-GB" sz="2800" u="sng" dirty="0"/>
              <a:t>no requirement for Consultants</a:t>
            </a:r>
            <a:r>
              <a:rPr lang="en-GB" sz="2800" dirty="0"/>
              <a:t>): </a:t>
            </a:r>
          </a:p>
          <a:p>
            <a:endParaRPr lang="en-GB" sz="2800" dirty="0"/>
          </a:p>
          <a:p>
            <a:pPr marL="457200" indent="-457200">
              <a:buFontTx/>
              <a:buChar char="-"/>
            </a:pPr>
            <a:r>
              <a:rPr lang="en-GB" sz="2800" u="sng" dirty="0"/>
              <a:t>Average Band score of 7 points </a:t>
            </a:r>
            <a:r>
              <a:rPr lang="en-GB" sz="2800" dirty="0"/>
              <a:t>with a minimum of 6,5 points in each section (Reading, Listening, Writing and Speaking) for the IELTs.</a:t>
            </a:r>
          </a:p>
          <a:p>
            <a:pPr marL="457200" indent="-457200">
              <a:buFontTx/>
              <a:buChar char="-"/>
            </a:pPr>
            <a:endParaRPr lang="en-IE" sz="2800" dirty="0"/>
          </a:p>
          <a:p>
            <a:pPr marL="457200" indent="-457200">
              <a:buFontTx/>
              <a:buChar char="-"/>
            </a:pPr>
            <a:r>
              <a:rPr lang="en-IE" sz="2800" dirty="0"/>
              <a:t>OET: Minimum of </a:t>
            </a:r>
            <a:r>
              <a:rPr lang="en-IE" sz="2800" u="sng" dirty="0"/>
              <a:t>B level score </a:t>
            </a:r>
            <a:r>
              <a:rPr lang="en-IE" sz="2800" dirty="0"/>
              <a:t>in each of the 4 domains of the exam.</a:t>
            </a:r>
            <a:endParaRPr lang="en-GB" sz="2800" dirty="0"/>
          </a:p>
          <a:p>
            <a:pPr marL="457200" indent="-457200">
              <a:buFontTx/>
              <a:buChar char="-"/>
            </a:pPr>
            <a:endParaRPr lang="en-IE" sz="2800" dirty="0"/>
          </a:p>
          <a:p>
            <a:pPr marL="457200" indent="-457200">
              <a:buFontTx/>
              <a:buChar char="-"/>
            </a:pPr>
            <a:r>
              <a:rPr lang="en-IE" sz="2800" dirty="0"/>
              <a:t>BHJ can put you in touch with native English teachers and/or English academies (discounts may apply if you come through us).</a:t>
            </a:r>
            <a:endParaRPr lang="en-GB" sz="2800" dirty="0"/>
          </a:p>
          <a:p>
            <a:pPr marL="457200" indent="-457200">
              <a:buFontTx/>
              <a:buChar char="-"/>
            </a:pPr>
            <a:endParaRPr lang="en-GB" sz="2800" dirty="0"/>
          </a:p>
          <a:p>
            <a:pPr marL="457200" indent="-457200">
              <a:buFontTx/>
              <a:buChar char="-"/>
            </a:pPr>
            <a:endParaRPr lang="en-GB" sz="2800" dirty="0"/>
          </a:p>
        </p:txBody>
      </p:sp>
    </p:spTree>
    <p:extLst>
      <p:ext uri="{BB962C8B-B14F-4D97-AF65-F5344CB8AC3E}">
        <p14:creationId xmlns:p14="http://schemas.microsoft.com/office/powerpoint/2010/main" val="2638246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5763" y="893764"/>
            <a:ext cx="10810875" cy="1906588"/>
          </a:xfrm>
        </p:spPr>
        <p:txBody>
          <a:bodyPr>
            <a:noAutofit/>
          </a:bodyPr>
          <a:lstStyle/>
          <a:p>
            <a:pPr marL="228600" lvl="0" indent="-228600">
              <a:spcBef>
                <a:spcPts val="1000"/>
              </a:spcBef>
            </a:pPr>
            <a:r>
              <a:rPr lang="en-GB" dirty="0">
                <a:solidFill>
                  <a:srgbClr val="00B0F0"/>
                </a:solidFill>
                <a:latin typeface="Calibri" panose="020F0502020204030204"/>
                <a:ea typeface="+mn-ea"/>
                <a:cs typeface="+mn-cs"/>
              </a:rPr>
              <a:t>5. Steps to follow in order to get a job in Ireland through BHJ.</a:t>
            </a:r>
            <a:br>
              <a:rPr lang="en-GB" dirty="0">
                <a:solidFill>
                  <a:srgbClr val="00B0F0"/>
                </a:solidFill>
                <a:latin typeface="Calibri" panose="020F0502020204030204"/>
                <a:ea typeface="+mn-ea"/>
                <a:cs typeface="+mn-cs"/>
              </a:rPr>
            </a:br>
            <a:endParaRPr lang="en-GB" dirty="0">
              <a:solidFill>
                <a:srgbClr val="00B0F0"/>
              </a:solidFill>
            </a:endParaRPr>
          </a:p>
        </p:txBody>
      </p:sp>
      <p:sp>
        <p:nvSpPr>
          <p:cNvPr id="3" name="CuadroTexto 2"/>
          <p:cNvSpPr txBox="1"/>
          <p:nvPr/>
        </p:nvSpPr>
        <p:spPr>
          <a:xfrm>
            <a:off x="385763" y="2285596"/>
            <a:ext cx="11334012" cy="5016758"/>
          </a:xfrm>
          <a:prstGeom prst="rect">
            <a:avLst/>
          </a:prstGeom>
          <a:noFill/>
        </p:spPr>
        <p:txBody>
          <a:bodyPr wrap="square" rtlCol="0">
            <a:spAutoFit/>
          </a:bodyPr>
          <a:lstStyle/>
          <a:p>
            <a:pPr marL="514350" indent="-514350">
              <a:buAutoNum type="arabicPeriod"/>
            </a:pPr>
            <a:r>
              <a:rPr lang="en-GB" sz="3200" dirty="0"/>
              <a:t>Send a CV in English to </a:t>
            </a:r>
            <a:r>
              <a:rPr lang="en-GB" sz="3200" dirty="0">
                <a:hlinkClick r:id="rId3"/>
              </a:rPr>
              <a:t>info@bolognahealthjobs.com</a:t>
            </a:r>
            <a:endParaRPr lang="en-GB" sz="3200" dirty="0"/>
          </a:p>
          <a:p>
            <a:endParaRPr lang="en-GB" sz="3200" dirty="0"/>
          </a:p>
          <a:p>
            <a:pPr marL="514350" indent="-514350">
              <a:buAutoNum type="arabicPeriod" startAt="2"/>
            </a:pPr>
            <a:r>
              <a:rPr lang="en-GB" sz="3200" dirty="0"/>
              <a:t>Fill up our “documents”: CV template, Questionnaire, English Level Test. Provide any reference letters (3) and/or certificates of English examinations you might off taken.</a:t>
            </a:r>
          </a:p>
          <a:p>
            <a:endParaRPr lang="en-GB" sz="3200" dirty="0"/>
          </a:p>
          <a:p>
            <a:r>
              <a:rPr lang="en-GB" sz="3200" dirty="0"/>
              <a:t>3.   Take a full interview with a BHJ representative (usually using Microsoft Teams/telephone) to go through everything and </a:t>
            </a:r>
            <a:r>
              <a:rPr lang="en-GB" sz="3200" u="sng" dirty="0"/>
              <a:t>DECIDE</a:t>
            </a:r>
            <a:r>
              <a:rPr lang="en-GB" sz="3200" dirty="0"/>
              <a:t> if you would like to go forward or not.</a:t>
            </a:r>
          </a:p>
          <a:p>
            <a:pPr marL="514350" indent="-514350">
              <a:buAutoNum type="arabicPeriod"/>
            </a:pPr>
            <a:endParaRPr lang="en-GB" sz="3200" dirty="0"/>
          </a:p>
        </p:txBody>
      </p:sp>
    </p:spTree>
    <p:extLst>
      <p:ext uri="{BB962C8B-B14F-4D97-AF65-F5344CB8AC3E}">
        <p14:creationId xmlns:p14="http://schemas.microsoft.com/office/powerpoint/2010/main" val="5011635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latin typeface="Calibri" panose="020F0502020204030204"/>
              </a:rPr>
              <a:t>5. Steps to follow in order to get a job in Ireland through BHJ.</a:t>
            </a:r>
            <a:endParaRPr lang="en-GB" dirty="0"/>
          </a:p>
        </p:txBody>
      </p:sp>
      <p:sp>
        <p:nvSpPr>
          <p:cNvPr id="6" name="CuadroTexto 5"/>
          <p:cNvSpPr txBox="1"/>
          <p:nvPr/>
        </p:nvSpPr>
        <p:spPr>
          <a:xfrm>
            <a:off x="120046" y="1800226"/>
            <a:ext cx="12110054" cy="4832092"/>
          </a:xfrm>
          <a:prstGeom prst="rect">
            <a:avLst/>
          </a:prstGeom>
          <a:noFill/>
        </p:spPr>
        <p:txBody>
          <a:bodyPr wrap="square" rtlCol="0">
            <a:spAutoFit/>
          </a:bodyPr>
          <a:lstStyle/>
          <a:p>
            <a:pPr marL="514350" indent="-514350">
              <a:buAutoNum type="arabicPeriod" startAt="4"/>
            </a:pPr>
            <a:r>
              <a:rPr lang="en-GB" sz="2800" dirty="0"/>
              <a:t>Interview on Microsoft Teams/telephone with our Client Hospitals once you are registered or nearly registered.</a:t>
            </a:r>
          </a:p>
          <a:p>
            <a:pPr marL="514350" indent="-514350">
              <a:buAutoNum type="arabicPeriod" startAt="4"/>
            </a:pPr>
            <a:endParaRPr lang="en-GB" sz="2800" dirty="0"/>
          </a:p>
          <a:p>
            <a:pPr marL="514350" indent="-514350">
              <a:buAutoNum type="arabicPeriod" startAt="4"/>
            </a:pPr>
            <a:r>
              <a:rPr lang="en-GB" sz="2800" dirty="0"/>
              <a:t>Hopefully you will be successful with one of these interviews (the normal is to take 2-3 interviews before 1 is successful).</a:t>
            </a:r>
          </a:p>
          <a:p>
            <a:pPr marL="514350" indent="-514350">
              <a:buAutoNum type="arabicPeriod" startAt="4"/>
            </a:pPr>
            <a:endParaRPr lang="en-GB" sz="2800" dirty="0"/>
          </a:p>
          <a:p>
            <a:pPr marL="514350" indent="-514350">
              <a:buAutoNum type="arabicPeriod" startAt="4"/>
            </a:pPr>
            <a:r>
              <a:rPr lang="en-GB" sz="2800" dirty="0"/>
              <a:t>Need to do some more paperwork for incorporation: International Police checks, Irish Garda vetting, blood tests, employment letters, etc.</a:t>
            </a:r>
          </a:p>
          <a:p>
            <a:pPr marL="514350" indent="-514350">
              <a:buAutoNum type="arabicPeriod" startAt="4"/>
            </a:pPr>
            <a:endParaRPr lang="en-GB" sz="2800" dirty="0"/>
          </a:p>
          <a:p>
            <a:pPr marL="514350" indent="-514350">
              <a:buAutoNum type="arabicPeriod" startAt="4"/>
            </a:pPr>
            <a:r>
              <a:rPr lang="en-GB" sz="2800" dirty="0"/>
              <a:t>BHJ keeps in touch with the doctors that we place to see if we can help or search for a higher level position also in Ireland once the first contract ends. </a:t>
            </a:r>
          </a:p>
        </p:txBody>
      </p:sp>
    </p:spTree>
    <p:extLst>
      <p:ext uri="{BB962C8B-B14F-4D97-AF65-F5344CB8AC3E}">
        <p14:creationId xmlns:p14="http://schemas.microsoft.com/office/powerpoint/2010/main" val="33368259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5325" y="424872"/>
            <a:ext cx="10991850" cy="1325563"/>
          </a:xfrm>
        </p:spPr>
        <p:txBody>
          <a:bodyPr>
            <a:normAutofit fontScale="90000"/>
          </a:bodyPr>
          <a:lstStyle/>
          <a:p>
            <a:pPr lvl="0">
              <a:spcBef>
                <a:spcPts val="1000"/>
              </a:spcBef>
            </a:pP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r>
              <a:rPr lang="en-GB" dirty="0">
                <a:solidFill>
                  <a:srgbClr val="00B0F0"/>
                </a:solidFill>
                <a:latin typeface="Calibri" panose="020F0502020204030204"/>
                <a:ea typeface="+mn-ea"/>
                <a:cs typeface="+mn-cs"/>
              </a:rPr>
              <a:t>6.   CURRENT VACANCIES!, SALARY AND OTHERS CONTRACT CONDITIONS</a:t>
            </a:r>
            <a:r>
              <a:rPr lang="en-GB" dirty="0">
                <a:solidFill>
                  <a:prstClr val="black"/>
                </a:solidFill>
                <a:latin typeface="Calibri" panose="020F0502020204030204"/>
                <a:ea typeface="+mn-ea"/>
                <a:cs typeface="+mn-cs"/>
              </a:rPr>
              <a:t>.</a:t>
            </a: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br>
              <a:rPr lang="en-GB" sz="3000" dirty="0">
                <a:solidFill>
                  <a:prstClr val="black"/>
                </a:solidFill>
                <a:latin typeface="Calibri" panose="020F0502020204030204"/>
                <a:ea typeface="+mn-ea"/>
                <a:cs typeface="+mn-cs"/>
              </a:rPr>
            </a:br>
            <a:endParaRPr lang="en-GB" dirty="0">
              <a:solidFill>
                <a:srgbClr val="00B0F0"/>
              </a:solidFill>
            </a:endParaRPr>
          </a:p>
        </p:txBody>
      </p:sp>
      <p:sp>
        <p:nvSpPr>
          <p:cNvPr id="4" name="CuadroTexto 3"/>
          <p:cNvSpPr txBox="1"/>
          <p:nvPr/>
        </p:nvSpPr>
        <p:spPr>
          <a:xfrm>
            <a:off x="0" y="726661"/>
            <a:ext cx="12524839" cy="7694414"/>
          </a:xfrm>
          <a:prstGeom prst="rect">
            <a:avLst/>
          </a:prstGeom>
          <a:noFill/>
        </p:spPr>
        <p:txBody>
          <a:bodyPr wrap="none" rtlCol="0">
            <a:spAutoFit/>
          </a:bodyPr>
          <a:lstStyle/>
          <a:p>
            <a:br>
              <a:rPr lang="en-GB" sz="4400" dirty="0">
                <a:solidFill>
                  <a:prstClr val="black"/>
                </a:solidFill>
                <a:ea typeface="+mj-ea"/>
                <a:cs typeface="+mj-cs"/>
              </a:rPr>
            </a:br>
            <a:r>
              <a:rPr lang="en-GB" sz="2700" b="1" u="sng" dirty="0">
                <a:solidFill>
                  <a:prstClr val="black"/>
                </a:solidFill>
                <a:ea typeface="+mj-ea"/>
                <a:cs typeface="+mj-cs"/>
              </a:rPr>
              <a:t>Consultant Positions in</a:t>
            </a:r>
            <a:r>
              <a:rPr lang="en-GB" sz="2700" b="1" dirty="0">
                <a:solidFill>
                  <a:prstClr val="black"/>
                </a:solidFill>
                <a:ea typeface="+mj-ea"/>
                <a:cs typeface="+mj-cs"/>
              </a:rPr>
              <a:t>: </a:t>
            </a:r>
            <a:r>
              <a:rPr lang="en-GB" sz="2700" dirty="0">
                <a:solidFill>
                  <a:prstClr val="black"/>
                </a:solidFill>
                <a:ea typeface="+mj-ea"/>
                <a:cs typeface="+mj-cs"/>
              </a:rPr>
              <a:t>General</a:t>
            </a:r>
            <a:r>
              <a:rPr lang="en-GB" sz="2700" b="1" dirty="0">
                <a:solidFill>
                  <a:prstClr val="black"/>
                </a:solidFill>
                <a:ea typeface="+mj-ea"/>
                <a:cs typeface="+mj-cs"/>
              </a:rPr>
              <a:t> </a:t>
            </a:r>
            <a:r>
              <a:rPr lang="en-GB" sz="2700" dirty="0">
                <a:solidFill>
                  <a:prstClr val="black"/>
                </a:solidFill>
              </a:rPr>
              <a:t>Anaesthesia,</a:t>
            </a:r>
            <a:r>
              <a:rPr lang="en-GB" sz="2700" b="1" dirty="0">
                <a:solidFill>
                  <a:prstClr val="black"/>
                </a:solidFill>
                <a:ea typeface="+mj-ea"/>
                <a:cs typeface="+mj-cs"/>
              </a:rPr>
              <a:t> </a:t>
            </a:r>
            <a:r>
              <a:rPr lang="en-GB" sz="2700" dirty="0">
                <a:solidFill>
                  <a:prstClr val="black"/>
                </a:solidFill>
                <a:ea typeface="+mj-ea"/>
                <a:cs typeface="+mj-cs"/>
              </a:rPr>
              <a:t>General Anaesthesia with SI in Intensive </a:t>
            </a:r>
          </a:p>
          <a:p>
            <a:r>
              <a:rPr lang="en-GB" sz="2700" dirty="0">
                <a:solidFill>
                  <a:prstClr val="black"/>
                </a:solidFill>
                <a:ea typeface="+mj-ea"/>
                <a:cs typeface="+mj-cs"/>
              </a:rPr>
              <a:t>Care, Paediatric Anaesthesia,</a:t>
            </a:r>
            <a:r>
              <a:rPr lang="en-GB" sz="2700" b="1" dirty="0">
                <a:solidFill>
                  <a:prstClr val="black"/>
                </a:solidFill>
                <a:ea typeface="+mj-ea"/>
                <a:cs typeface="+mj-cs"/>
              </a:rPr>
              <a:t> </a:t>
            </a:r>
            <a:r>
              <a:rPr lang="en-GB" sz="2700" dirty="0">
                <a:solidFill>
                  <a:prstClr val="black"/>
                </a:solidFill>
                <a:ea typeface="+mj-ea"/>
                <a:cs typeface="+mj-cs"/>
              </a:rPr>
              <a:t>Medical Oncology, Radiology, Plastic Surgery, </a:t>
            </a:r>
          </a:p>
          <a:p>
            <a:r>
              <a:rPr lang="en-GB" sz="2700" dirty="0">
                <a:solidFill>
                  <a:prstClr val="black"/>
                </a:solidFill>
                <a:ea typeface="+mj-ea"/>
                <a:cs typeface="+mj-cs"/>
              </a:rPr>
              <a:t>Gastroenterology, General Internal Medicine, Rheumatology, Haematology, </a:t>
            </a:r>
          </a:p>
          <a:p>
            <a:r>
              <a:rPr lang="en-GB" sz="2700" dirty="0">
                <a:solidFill>
                  <a:prstClr val="black"/>
                </a:solidFill>
                <a:ea typeface="+mj-ea"/>
                <a:cs typeface="+mj-cs"/>
              </a:rPr>
              <a:t>Geriatric Medicine, Endocrinology, Emergency Medicine, Respiratory Medicine, </a:t>
            </a:r>
          </a:p>
          <a:p>
            <a:r>
              <a:rPr lang="en-GB" sz="2700" dirty="0">
                <a:solidFill>
                  <a:prstClr val="black"/>
                </a:solidFill>
                <a:ea typeface="+mj-ea"/>
                <a:cs typeface="+mj-cs"/>
              </a:rPr>
              <a:t>AMAU (Acute Medical Unit), Radiation Oncology, Vascular Surgery, Histopathology, </a:t>
            </a:r>
          </a:p>
          <a:p>
            <a:r>
              <a:rPr lang="en-GB" sz="2700" dirty="0">
                <a:solidFill>
                  <a:prstClr val="black"/>
                </a:solidFill>
                <a:ea typeface="+mj-ea"/>
                <a:cs typeface="+mj-cs"/>
              </a:rPr>
              <a:t>Paediatrics (with certified neonatal experience), Adult Psychiatry, </a:t>
            </a:r>
          </a:p>
          <a:p>
            <a:r>
              <a:rPr lang="en-GB" sz="2700" dirty="0">
                <a:solidFill>
                  <a:prstClr val="black"/>
                </a:solidFill>
                <a:ea typeface="+mj-ea"/>
                <a:cs typeface="+mj-cs"/>
              </a:rPr>
              <a:t>Microbiology, </a:t>
            </a:r>
            <a:r>
              <a:rPr lang="en-GB" sz="2700" dirty="0" err="1">
                <a:solidFill>
                  <a:prstClr val="black"/>
                </a:solidFill>
                <a:ea typeface="+mj-ea"/>
                <a:cs typeface="+mj-cs"/>
              </a:rPr>
              <a:t>Child&amp;Adolescent</a:t>
            </a:r>
            <a:r>
              <a:rPr lang="en-GB" sz="2700" dirty="0">
                <a:solidFill>
                  <a:prstClr val="black"/>
                </a:solidFill>
                <a:ea typeface="+mj-ea"/>
                <a:cs typeface="+mj-cs"/>
              </a:rPr>
              <a:t> Psychiatry, Liaison Psychiatry, Psychiatry in Learning</a:t>
            </a:r>
          </a:p>
          <a:p>
            <a:r>
              <a:rPr lang="en-GB" sz="2700" dirty="0">
                <a:solidFill>
                  <a:prstClr val="black"/>
                </a:solidFill>
                <a:ea typeface="+mj-ea"/>
                <a:cs typeface="+mj-cs"/>
              </a:rPr>
              <a:t>Disability (Adult and/or Child and Adolescent), Forensic Psychiatry Gynaecology and </a:t>
            </a:r>
          </a:p>
          <a:p>
            <a:r>
              <a:rPr lang="en-GB" sz="2700" dirty="0">
                <a:solidFill>
                  <a:prstClr val="black"/>
                </a:solidFill>
                <a:ea typeface="+mj-ea"/>
                <a:cs typeface="+mj-cs"/>
              </a:rPr>
              <a:t>Obstetrics, Urology, General surgery (upper GI and lower GI) and more..</a:t>
            </a:r>
            <a:br>
              <a:rPr lang="en-GB" sz="2700" dirty="0">
                <a:solidFill>
                  <a:prstClr val="black"/>
                </a:solidFill>
                <a:ea typeface="+mj-ea"/>
                <a:cs typeface="+mj-cs"/>
              </a:rPr>
            </a:br>
            <a:br>
              <a:rPr lang="en-GB" sz="2700" dirty="0">
                <a:solidFill>
                  <a:prstClr val="black"/>
                </a:solidFill>
                <a:ea typeface="+mj-ea"/>
                <a:cs typeface="+mj-cs"/>
              </a:rPr>
            </a:br>
            <a:r>
              <a:rPr lang="en-GB" sz="2700" b="1" u="sng" dirty="0">
                <a:solidFill>
                  <a:prstClr val="black"/>
                </a:solidFill>
                <a:ea typeface="+mj-ea"/>
                <a:cs typeface="+mj-cs"/>
              </a:rPr>
              <a:t>Location</a:t>
            </a:r>
            <a:r>
              <a:rPr lang="en-GB" sz="2700" dirty="0">
                <a:solidFill>
                  <a:prstClr val="black"/>
                </a:solidFill>
                <a:ea typeface="+mj-ea"/>
                <a:cs typeface="+mj-cs"/>
              </a:rPr>
              <a:t>: County </a:t>
            </a:r>
            <a:r>
              <a:rPr lang="en-GB" sz="2700" dirty="0">
                <a:solidFill>
                  <a:prstClr val="black"/>
                </a:solidFill>
              </a:rPr>
              <a:t>Dublin, Cork, Louth</a:t>
            </a:r>
            <a:r>
              <a:rPr lang="en-GB" sz="2700" dirty="0">
                <a:solidFill>
                  <a:prstClr val="black"/>
                </a:solidFill>
                <a:ea typeface="+mj-ea"/>
                <a:cs typeface="+mj-cs"/>
              </a:rPr>
              <a:t>, Galway, Cavan, Sligo, Donegal, Westmeath, </a:t>
            </a:r>
          </a:p>
          <a:p>
            <a:r>
              <a:rPr lang="en-GB" sz="2700" dirty="0">
                <a:solidFill>
                  <a:prstClr val="black"/>
                </a:solidFill>
                <a:ea typeface="+mj-ea"/>
                <a:cs typeface="+mj-cs"/>
              </a:rPr>
              <a:t>Offaly, Kildare, Laois, Kilkenny, Kerry, Limerick, Mayo, Waterford, Wexford, Roscommon, </a:t>
            </a:r>
          </a:p>
          <a:p>
            <a:r>
              <a:rPr lang="en-GB" sz="2700" dirty="0">
                <a:solidFill>
                  <a:prstClr val="black"/>
                </a:solidFill>
                <a:ea typeface="+mj-ea"/>
                <a:cs typeface="+mj-cs"/>
              </a:rPr>
              <a:t>Meath, Tipperary.</a:t>
            </a:r>
          </a:p>
          <a:p>
            <a:endParaRPr lang="en-GB" sz="2700" b="1" u="sng" dirty="0">
              <a:solidFill>
                <a:prstClr val="black"/>
              </a:solidFill>
              <a:ea typeface="+mj-ea"/>
              <a:cs typeface="+mj-cs"/>
            </a:endParaRPr>
          </a:p>
          <a:p>
            <a:endParaRPr lang="en-GB" sz="2700" b="1" u="sng" dirty="0">
              <a:solidFill>
                <a:prstClr val="black"/>
              </a:solidFill>
              <a:ea typeface="+mj-ea"/>
              <a:cs typeface="+mj-cs"/>
            </a:endParaRPr>
          </a:p>
          <a:p>
            <a:br>
              <a:rPr lang="en-GB" sz="2700" dirty="0">
                <a:solidFill>
                  <a:prstClr val="black"/>
                </a:solidFill>
                <a:ea typeface="+mj-ea"/>
                <a:cs typeface="+mj-cs"/>
              </a:rPr>
            </a:br>
            <a:endParaRPr lang="en-GB" dirty="0"/>
          </a:p>
        </p:txBody>
      </p:sp>
    </p:spTree>
    <p:extLst>
      <p:ext uri="{BB962C8B-B14F-4D97-AF65-F5344CB8AC3E}">
        <p14:creationId xmlns:p14="http://schemas.microsoft.com/office/powerpoint/2010/main" val="3150805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9788" y="289774"/>
            <a:ext cx="3932237" cy="1600200"/>
          </a:xfrm>
        </p:spPr>
        <p:txBody>
          <a:bodyPr/>
          <a:lstStyle/>
          <a:p>
            <a:r>
              <a:rPr lang="es-ES" b="1" u="sng" dirty="0">
                <a:solidFill>
                  <a:srgbClr val="00B0F0"/>
                </a:solidFill>
              </a:rPr>
              <a:t>INDEX</a:t>
            </a:r>
            <a:endParaRPr lang="en-GB" b="1" u="sng" dirty="0">
              <a:solidFill>
                <a:srgbClr val="00B0F0"/>
              </a:solidFill>
            </a:endParaRPr>
          </a:p>
        </p:txBody>
      </p:sp>
      <p:sp>
        <p:nvSpPr>
          <p:cNvPr id="3" name="Marcador de contenido 2"/>
          <p:cNvSpPr>
            <a:spLocks noGrp="1"/>
          </p:cNvSpPr>
          <p:nvPr>
            <p:ph idx="1"/>
          </p:nvPr>
        </p:nvSpPr>
        <p:spPr>
          <a:xfrm>
            <a:off x="708339" y="2057400"/>
            <a:ext cx="11346286" cy="4800600"/>
          </a:xfrm>
        </p:spPr>
        <p:txBody>
          <a:bodyPr>
            <a:normAutofit fontScale="70000" lnSpcReduction="20000"/>
          </a:bodyPr>
          <a:lstStyle/>
          <a:p>
            <a:pPr marL="0" indent="0">
              <a:buNone/>
            </a:pPr>
            <a:r>
              <a:rPr lang="en-GB" dirty="0"/>
              <a:t>1.    What is BHJ and why do you need it to get a job in Ireland.</a:t>
            </a:r>
          </a:p>
          <a:p>
            <a:pPr marL="514350" indent="-514350">
              <a:buAutoNum type="arabicPeriod"/>
            </a:pPr>
            <a:endParaRPr lang="en-GB" dirty="0"/>
          </a:p>
          <a:p>
            <a:pPr marL="0" indent="0">
              <a:buNone/>
            </a:pPr>
            <a:r>
              <a:rPr lang="en-GB" dirty="0"/>
              <a:t>2.    Living conditions in Ireland, education and “to do list” once you get there.</a:t>
            </a:r>
          </a:p>
          <a:p>
            <a:pPr marL="0" indent="0">
              <a:buNone/>
            </a:pPr>
            <a:endParaRPr lang="en-GB" dirty="0"/>
          </a:p>
          <a:p>
            <a:pPr marL="0" indent="0">
              <a:buNone/>
            </a:pPr>
            <a:r>
              <a:rPr lang="en-GB" dirty="0"/>
              <a:t>3.    Registration Process with the IMC.</a:t>
            </a:r>
          </a:p>
          <a:p>
            <a:pPr marL="0" indent="0">
              <a:buNone/>
            </a:pPr>
            <a:endParaRPr lang="en-GB" dirty="0"/>
          </a:p>
          <a:p>
            <a:pPr marL="0" indent="0">
              <a:buNone/>
            </a:pPr>
            <a:r>
              <a:rPr lang="en-GB" dirty="0"/>
              <a:t>4.     English examinations: IELTs / OET</a:t>
            </a:r>
          </a:p>
          <a:p>
            <a:pPr marL="0" indent="0">
              <a:buNone/>
            </a:pPr>
            <a:endParaRPr lang="en-GB" dirty="0"/>
          </a:p>
          <a:p>
            <a:pPr marL="514350" indent="-514350">
              <a:buAutoNum type="arabicPeriod" startAt="5"/>
            </a:pPr>
            <a:r>
              <a:rPr lang="en-GB" dirty="0"/>
              <a:t>Steps to follow in order to get a job in Ireland through BHJ.</a:t>
            </a:r>
          </a:p>
          <a:p>
            <a:pPr marL="514350" indent="-514350">
              <a:buAutoNum type="arabicPeriod" startAt="5"/>
            </a:pPr>
            <a:endParaRPr lang="en-GB" dirty="0"/>
          </a:p>
          <a:p>
            <a:pPr marL="514350" indent="-514350">
              <a:buAutoNum type="arabicPeriod" startAt="6"/>
            </a:pPr>
            <a:r>
              <a:rPr lang="es-ES" dirty="0" err="1"/>
              <a:t>Current</a:t>
            </a:r>
            <a:r>
              <a:rPr lang="es-ES" dirty="0"/>
              <a:t> </a:t>
            </a:r>
            <a:r>
              <a:rPr lang="es-ES" dirty="0" err="1"/>
              <a:t>vacancies</a:t>
            </a:r>
            <a:r>
              <a:rPr lang="es-ES" dirty="0"/>
              <a:t>, </a:t>
            </a:r>
            <a:r>
              <a:rPr lang="es-ES" dirty="0" err="1"/>
              <a:t>salary</a:t>
            </a:r>
            <a:r>
              <a:rPr lang="es-ES" dirty="0"/>
              <a:t> and </a:t>
            </a:r>
            <a:r>
              <a:rPr lang="es-ES" dirty="0" err="1"/>
              <a:t>other</a:t>
            </a:r>
            <a:r>
              <a:rPr lang="es-ES" dirty="0"/>
              <a:t> </a:t>
            </a:r>
            <a:r>
              <a:rPr lang="es-ES" dirty="0" err="1"/>
              <a:t>contract</a:t>
            </a:r>
            <a:r>
              <a:rPr lang="es-ES" dirty="0"/>
              <a:t> </a:t>
            </a:r>
            <a:r>
              <a:rPr lang="es-ES" dirty="0" err="1"/>
              <a:t>conditions</a:t>
            </a:r>
            <a:r>
              <a:rPr lang="es-ES" dirty="0"/>
              <a:t>. </a:t>
            </a:r>
            <a:r>
              <a:rPr lang="es-ES" dirty="0" err="1"/>
              <a:t>Kind</a:t>
            </a:r>
            <a:r>
              <a:rPr lang="es-ES" dirty="0"/>
              <a:t> of </a:t>
            </a:r>
            <a:r>
              <a:rPr lang="es-ES" dirty="0" err="1"/>
              <a:t>posts</a:t>
            </a:r>
            <a:r>
              <a:rPr lang="es-ES" dirty="0"/>
              <a:t> </a:t>
            </a:r>
            <a:r>
              <a:rPr lang="es-ES" dirty="0" err="1"/>
              <a:t>for</a:t>
            </a:r>
            <a:r>
              <a:rPr lang="es-ES" dirty="0"/>
              <a:t> </a:t>
            </a:r>
            <a:r>
              <a:rPr lang="es-ES" dirty="0" err="1"/>
              <a:t>doctors</a:t>
            </a:r>
            <a:r>
              <a:rPr lang="es-ES" dirty="0"/>
              <a:t>.</a:t>
            </a:r>
          </a:p>
          <a:p>
            <a:pPr marL="514350" indent="-514350">
              <a:buAutoNum type="arabicPeriod" startAt="6"/>
            </a:pPr>
            <a:endParaRPr lang="en-GB" dirty="0"/>
          </a:p>
          <a:p>
            <a:pPr marL="514350" indent="-514350">
              <a:buAutoNum type="arabicPeriod" startAt="6"/>
            </a:pPr>
            <a:r>
              <a:rPr lang="es-ES" dirty="0" err="1"/>
              <a:t>Some</a:t>
            </a:r>
            <a:r>
              <a:rPr lang="es-ES" dirty="0"/>
              <a:t> </a:t>
            </a:r>
            <a:r>
              <a:rPr lang="es-ES" dirty="0" err="1"/>
              <a:t>statistics</a:t>
            </a:r>
            <a:r>
              <a:rPr lang="es-ES" dirty="0"/>
              <a:t> BHJ.</a:t>
            </a:r>
          </a:p>
          <a:p>
            <a:pPr marL="514350" indent="-514350">
              <a:buAutoNum type="arabicPeriod" startAt="6"/>
            </a:pPr>
            <a:endParaRPr lang="en-GB" dirty="0"/>
          </a:p>
          <a:p>
            <a:endParaRPr lang="es-ES" dirty="0"/>
          </a:p>
          <a:p>
            <a:endParaRPr lang="en-GB" dirty="0"/>
          </a:p>
        </p:txBody>
      </p:sp>
      <p:pic>
        <p:nvPicPr>
          <p:cNvPr id="5" name="Imagen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4394200" cy="1409700"/>
          </a:xfrm>
          <a:prstGeom prst="rect">
            <a:avLst/>
          </a:prstGeom>
        </p:spPr>
      </p:pic>
    </p:spTree>
    <p:extLst>
      <p:ext uri="{BB962C8B-B14F-4D97-AF65-F5344CB8AC3E}">
        <p14:creationId xmlns:p14="http://schemas.microsoft.com/office/powerpoint/2010/main" val="38427029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BB4FC-F87B-EA57-3952-D94F3B1B3CBB}"/>
              </a:ext>
            </a:extLst>
          </p:cNvPr>
          <p:cNvSpPr>
            <a:spLocks noGrp="1"/>
          </p:cNvSpPr>
          <p:nvPr>
            <p:ph type="title"/>
          </p:nvPr>
        </p:nvSpPr>
        <p:spPr/>
        <p:txBody>
          <a:bodyPr/>
          <a:lstStyle/>
          <a:p>
            <a:r>
              <a:rPr lang="en-GB" sz="4400" dirty="0">
                <a:solidFill>
                  <a:srgbClr val="00B0F0"/>
                </a:solidFill>
                <a:latin typeface="Calibri" panose="020F0502020204030204"/>
              </a:rPr>
              <a:t>6.   CURRENT VACANCIES!, SALARY AND OTHERS CONTRACT CONDITIONS</a:t>
            </a:r>
            <a:r>
              <a:rPr lang="en-GB" sz="4400" dirty="0">
                <a:solidFill>
                  <a:prstClr val="black"/>
                </a:solidFill>
                <a:latin typeface="Calibri" panose="020F0502020204030204"/>
              </a:rPr>
              <a:t>.</a:t>
            </a:r>
            <a:endParaRPr lang="en-IE" dirty="0"/>
          </a:p>
        </p:txBody>
      </p:sp>
      <p:sp>
        <p:nvSpPr>
          <p:cNvPr id="3" name="TextBox 2">
            <a:extLst>
              <a:ext uri="{FF2B5EF4-FFF2-40B4-BE49-F238E27FC236}">
                <a16:creationId xmlns:a16="http://schemas.microsoft.com/office/drawing/2014/main" id="{3C30C571-0C1F-C027-3948-47DEF63DDF03}"/>
              </a:ext>
            </a:extLst>
          </p:cNvPr>
          <p:cNvSpPr txBox="1"/>
          <p:nvPr/>
        </p:nvSpPr>
        <p:spPr>
          <a:xfrm>
            <a:off x="1033669" y="2438400"/>
            <a:ext cx="10641495" cy="2954655"/>
          </a:xfrm>
          <a:prstGeom prst="rect">
            <a:avLst/>
          </a:prstGeom>
          <a:noFill/>
        </p:spPr>
        <p:txBody>
          <a:bodyPr wrap="square" rtlCol="0">
            <a:spAutoFit/>
          </a:bodyPr>
          <a:lstStyle/>
          <a:p>
            <a:r>
              <a:rPr lang="es-ES" sz="2400" b="1" u="sng" dirty="0"/>
              <a:t>CONTRACT CONDITIONS</a:t>
            </a:r>
            <a:r>
              <a:rPr lang="es-ES" b="1" u="sng" dirty="0"/>
              <a:t>:</a:t>
            </a:r>
          </a:p>
          <a:p>
            <a:endParaRPr lang="es-ES" b="1" u="sng" dirty="0"/>
          </a:p>
          <a:p>
            <a:r>
              <a:rPr lang="es-ES" sz="2400" dirty="0"/>
              <a:t>- </a:t>
            </a:r>
            <a:r>
              <a:rPr lang="es-ES" sz="2400" dirty="0" err="1"/>
              <a:t>Most</a:t>
            </a:r>
            <a:r>
              <a:rPr lang="es-ES" sz="2400" dirty="0"/>
              <a:t> </a:t>
            </a:r>
            <a:r>
              <a:rPr lang="es-ES" sz="2400" dirty="0" err="1"/>
              <a:t>contracts</a:t>
            </a:r>
            <a:r>
              <a:rPr lang="es-ES" sz="2400" dirty="0"/>
              <a:t> </a:t>
            </a:r>
            <a:r>
              <a:rPr lang="es-ES" sz="2400" dirty="0" err="1"/>
              <a:t>for</a:t>
            </a:r>
            <a:r>
              <a:rPr lang="es-ES" sz="2400" dirty="0"/>
              <a:t> Consultant positions are </a:t>
            </a:r>
            <a:r>
              <a:rPr lang="es-ES" sz="2400" dirty="0" err="1"/>
              <a:t>for</a:t>
            </a:r>
            <a:r>
              <a:rPr lang="es-ES" sz="2400" dirty="0"/>
              <a:t> </a:t>
            </a:r>
            <a:r>
              <a:rPr lang="es-ES" sz="2400" b="1" dirty="0"/>
              <a:t>6 </a:t>
            </a:r>
            <a:r>
              <a:rPr lang="es-ES" sz="2400" b="1" dirty="0" err="1"/>
              <a:t>months</a:t>
            </a:r>
            <a:r>
              <a:rPr lang="es-ES" sz="2400" b="1" dirty="0"/>
              <a:t> up </a:t>
            </a:r>
            <a:r>
              <a:rPr lang="es-ES" sz="2400" b="1" dirty="0" err="1"/>
              <a:t>to</a:t>
            </a:r>
            <a:r>
              <a:rPr lang="es-ES" sz="2400" b="1" dirty="0"/>
              <a:t> 1 </a:t>
            </a:r>
            <a:r>
              <a:rPr lang="es-ES" sz="2400" b="1" dirty="0" err="1"/>
              <a:t>year</a:t>
            </a:r>
            <a:r>
              <a:rPr lang="es-ES" sz="2400" b="1" dirty="0"/>
              <a:t> </a:t>
            </a:r>
            <a:r>
              <a:rPr lang="es-ES" sz="2400" dirty="0" err="1"/>
              <a:t>but</a:t>
            </a:r>
            <a:r>
              <a:rPr lang="es-ES" sz="2400" dirty="0"/>
              <a:t> in </a:t>
            </a:r>
            <a:r>
              <a:rPr lang="es-ES" sz="2400" dirty="0" err="1"/>
              <a:t>some</a:t>
            </a:r>
            <a:r>
              <a:rPr lang="es-ES" sz="2400" dirty="0"/>
              <a:t> cases </a:t>
            </a:r>
            <a:r>
              <a:rPr lang="es-ES" sz="2400" dirty="0" err="1"/>
              <a:t>for</a:t>
            </a:r>
            <a:r>
              <a:rPr lang="es-ES" sz="2400" dirty="0"/>
              <a:t> </a:t>
            </a:r>
            <a:r>
              <a:rPr lang="es-ES" sz="2400" dirty="0" err="1"/>
              <a:t>specialties</a:t>
            </a:r>
            <a:r>
              <a:rPr lang="es-ES" sz="2400" dirty="0"/>
              <a:t> in </a:t>
            </a:r>
            <a:r>
              <a:rPr lang="es-ES" sz="2400" dirty="0" err="1"/>
              <a:t>high</a:t>
            </a:r>
            <a:r>
              <a:rPr lang="es-ES" sz="2400" dirty="0"/>
              <a:t> </a:t>
            </a:r>
            <a:r>
              <a:rPr lang="es-ES" sz="2400" dirty="0" err="1"/>
              <a:t>demand</a:t>
            </a:r>
            <a:r>
              <a:rPr lang="es-ES" sz="2400" dirty="0"/>
              <a:t> as </a:t>
            </a:r>
            <a:r>
              <a:rPr lang="es-ES" sz="2400" dirty="0" err="1"/>
              <a:t>could</a:t>
            </a:r>
            <a:r>
              <a:rPr lang="es-ES" sz="2400" dirty="0"/>
              <a:t> be Psychiatry, </a:t>
            </a:r>
            <a:r>
              <a:rPr lang="es-ES" sz="2400" dirty="0" err="1"/>
              <a:t>Geriatrics</a:t>
            </a:r>
            <a:r>
              <a:rPr lang="es-ES" sz="2400" dirty="0"/>
              <a:t> </a:t>
            </a:r>
            <a:r>
              <a:rPr lang="es-ES" sz="2400" dirty="0" err="1"/>
              <a:t>or</a:t>
            </a:r>
            <a:r>
              <a:rPr lang="es-ES" sz="2400" dirty="0"/>
              <a:t> </a:t>
            </a:r>
            <a:r>
              <a:rPr lang="es-ES" sz="2400" dirty="0" err="1"/>
              <a:t>Emergency</a:t>
            </a:r>
            <a:r>
              <a:rPr lang="es-ES" sz="2400" dirty="0"/>
              <a:t> Medicine 2 </a:t>
            </a:r>
            <a:r>
              <a:rPr lang="es-ES" sz="2400" dirty="0" err="1"/>
              <a:t>years</a:t>
            </a:r>
            <a:r>
              <a:rPr lang="es-ES" sz="2400" dirty="0"/>
              <a:t> </a:t>
            </a:r>
            <a:r>
              <a:rPr lang="es-ES" sz="2400" dirty="0" err="1"/>
              <a:t>contracts</a:t>
            </a:r>
            <a:r>
              <a:rPr lang="es-ES" sz="2400" dirty="0"/>
              <a:t> can be </a:t>
            </a:r>
            <a:r>
              <a:rPr lang="es-ES" sz="2400" dirty="0" err="1"/>
              <a:t>found</a:t>
            </a:r>
            <a:r>
              <a:rPr lang="es-ES" sz="2400" dirty="0"/>
              <a:t>. In </a:t>
            </a:r>
            <a:r>
              <a:rPr lang="es-ES" sz="2400" dirty="0" err="1"/>
              <a:t>these</a:t>
            </a:r>
            <a:r>
              <a:rPr lang="es-ES" sz="2400" dirty="0"/>
              <a:t> cases a </a:t>
            </a:r>
            <a:r>
              <a:rPr lang="es-ES" sz="2400" dirty="0" err="1"/>
              <a:t>relocation</a:t>
            </a:r>
            <a:r>
              <a:rPr lang="es-ES" sz="2400" dirty="0"/>
              <a:t> </a:t>
            </a:r>
            <a:r>
              <a:rPr lang="es-ES" sz="2400" dirty="0" err="1"/>
              <a:t>package</a:t>
            </a:r>
            <a:r>
              <a:rPr lang="es-ES" sz="2400" dirty="0"/>
              <a:t> </a:t>
            </a:r>
            <a:r>
              <a:rPr lang="es-ES" sz="2400" dirty="0" err="1"/>
              <a:t>worth</a:t>
            </a:r>
            <a:r>
              <a:rPr lang="es-ES" sz="2400" dirty="0"/>
              <a:t> up </a:t>
            </a:r>
            <a:r>
              <a:rPr lang="es-ES" sz="2400" dirty="0" err="1"/>
              <a:t>to</a:t>
            </a:r>
            <a:r>
              <a:rPr lang="es-ES" sz="2400" dirty="0"/>
              <a:t> €4,160 </a:t>
            </a:r>
            <a:r>
              <a:rPr lang="es-ES" sz="2400" dirty="0" err="1"/>
              <a:t>for</a:t>
            </a:r>
            <a:r>
              <a:rPr lang="es-ES" sz="2400" dirty="0"/>
              <a:t> candidates </a:t>
            </a:r>
            <a:r>
              <a:rPr lang="es-ES" sz="2400" dirty="0" err="1"/>
              <a:t>relocating</a:t>
            </a:r>
            <a:r>
              <a:rPr lang="es-ES" sz="2400" dirty="0"/>
              <a:t> </a:t>
            </a:r>
            <a:r>
              <a:rPr lang="es-ES" sz="2400" dirty="0" err="1"/>
              <a:t>inside</a:t>
            </a:r>
            <a:r>
              <a:rPr lang="es-ES" sz="2400" dirty="0"/>
              <a:t> the EU </a:t>
            </a:r>
            <a:r>
              <a:rPr lang="es-ES" sz="2400" dirty="0" err="1"/>
              <a:t>area</a:t>
            </a:r>
            <a:r>
              <a:rPr lang="es-ES" sz="2400" dirty="0"/>
              <a:t> and €4710 from </a:t>
            </a:r>
            <a:r>
              <a:rPr lang="es-ES" sz="2400" dirty="0" err="1"/>
              <a:t>outside</a:t>
            </a:r>
            <a:r>
              <a:rPr lang="es-ES" sz="2400" dirty="0"/>
              <a:t> the EU área. </a:t>
            </a:r>
            <a:r>
              <a:rPr lang="es-ES" sz="2400" dirty="0" err="1"/>
              <a:t>This</a:t>
            </a:r>
            <a:r>
              <a:rPr lang="es-ES" sz="2400" dirty="0"/>
              <a:t> </a:t>
            </a:r>
            <a:r>
              <a:rPr lang="es-ES" sz="2400" dirty="0" err="1"/>
              <a:t>relocation</a:t>
            </a:r>
            <a:r>
              <a:rPr lang="es-ES" sz="2400" dirty="0"/>
              <a:t> </a:t>
            </a:r>
            <a:r>
              <a:rPr lang="es-ES" sz="2400" dirty="0" err="1"/>
              <a:t>package</a:t>
            </a:r>
            <a:r>
              <a:rPr lang="es-ES" sz="2400" dirty="0"/>
              <a:t> </a:t>
            </a:r>
            <a:r>
              <a:rPr lang="es-ES" sz="2400" dirty="0" err="1"/>
              <a:t>would</a:t>
            </a:r>
            <a:r>
              <a:rPr lang="es-ES" sz="2400" dirty="0"/>
              <a:t> </a:t>
            </a:r>
            <a:r>
              <a:rPr lang="es-ES" sz="2400" dirty="0" err="1"/>
              <a:t>cover</a:t>
            </a:r>
            <a:r>
              <a:rPr lang="es-ES" sz="2400" dirty="0"/>
              <a:t> the 3 </a:t>
            </a:r>
            <a:r>
              <a:rPr lang="es-ES" sz="2400" dirty="0" err="1"/>
              <a:t>first</a:t>
            </a:r>
            <a:r>
              <a:rPr lang="es-ES" sz="2400" dirty="0"/>
              <a:t> </a:t>
            </a:r>
            <a:r>
              <a:rPr lang="es-ES" sz="2400" dirty="0" err="1"/>
              <a:t>months</a:t>
            </a:r>
            <a:r>
              <a:rPr lang="es-ES" sz="2400" dirty="0"/>
              <a:t> of </a:t>
            </a:r>
            <a:r>
              <a:rPr lang="es-ES" sz="2400" dirty="0" err="1"/>
              <a:t>accomodation</a:t>
            </a:r>
            <a:r>
              <a:rPr lang="es-ES" sz="2400" dirty="0"/>
              <a:t> in Ireland and </a:t>
            </a:r>
            <a:r>
              <a:rPr lang="es-ES" sz="2400" dirty="0" err="1"/>
              <a:t>flight</a:t>
            </a:r>
            <a:r>
              <a:rPr lang="es-ES" sz="2400" dirty="0"/>
              <a:t> expenses.</a:t>
            </a:r>
            <a:endParaRPr lang="en-IE" sz="2400" dirty="0"/>
          </a:p>
        </p:txBody>
      </p:sp>
    </p:spTree>
    <p:extLst>
      <p:ext uri="{BB962C8B-B14F-4D97-AF65-F5344CB8AC3E}">
        <p14:creationId xmlns:p14="http://schemas.microsoft.com/office/powerpoint/2010/main" val="277891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sz="4000" dirty="0">
                <a:solidFill>
                  <a:srgbClr val="00B0F0"/>
                </a:solidFill>
                <a:latin typeface="Calibri" panose="020F0502020204030204"/>
              </a:rPr>
              <a:t>6.   CURRENT VACANCIES!, SALARY AND OTHERS CONTRACT CONDITIONS</a:t>
            </a:r>
            <a:r>
              <a:rPr lang="en-GB" sz="4000" dirty="0">
                <a:solidFill>
                  <a:prstClr val="black"/>
                </a:solidFill>
                <a:latin typeface="Calibri" panose="020F0502020204030204"/>
              </a:rPr>
              <a:t>.</a:t>
            </a:r>
            <a:br>
              <a:rPr lang="en-GB" sz="2700" dirty="0">
                <a:solidFill>
                  <a:prstClr val="black"/>
                </a:solidFill>
                <a:latin typeface="Calibri" panose="020F0502020204030204"/>
              </a:rPr>
            </a:br>
            <a:endParaRPr lang="en-GB" dirty="0"/>
          </a:p>
        </p:txBody>
      </p:sp>
      <p:sp>
        <p:nvSpPr>
          <p:cNvPr id="3" name="CuadroTexto 2"/>
          <p:cNvSpPr txBox="1"/>
          <p:nvPr/>
        </p:nvSpPr>
        <p:spPr>
          <a:xfrm>
            <a:off x="0" y="1240885"/>
            <a:ext cx="12558951" cy="8263801"/>
          </a:xfrm>
          <a:prstGeom prst="rect">
            <a:avLst/>
          </a:prstGeom>
          <a:noFill/>
        </p:spPr>
        <p:txBody>
          <a:bodyPr wrap="none" rtlCol="0">
            <a:spAutoFit/>
          </a:bodyPr>
          <a:lstStyle/>
          <a:p>
            <a:r>
              <a:rPr lang="en-IE" sz="2700" b="1" u="sng" dirty="0">
                <a:solidFill>
                  <a:prstClr val="black"/>
                </a:solidFill>
                <a:ea typeface="+mj-ea"/>
                <a:cs typeface="+mj-cs"/>
              </a:rPr>
              <a:t>Salary</a:t>
            </a:r>
            <a:r>
              <a:rPr lang="en-IE" sz="2700" dirty="0">
                <a:solidFill>
                  <a:prstClr val="black"/>
                </a:solidFill>
                <a:ea typeface="+mj-ea"/>
                <a:cs typeface="+mj-cs"/>
              </a:rPr>
              <a:t> of </a:t>
            </a:r>
            <a:r>
              <a:rPr lang="en-IE" sz="2700" b="1" dirty="0">
                <a:solidFill>
                  <a:prstClr val="black"/>
                </a:solidFill>
                <a:ea typeface="+mj-ea"/>
                <a:cs typeface="+mj-cs"/>
              </a:rPr>
              <a:t>€235,862 - €283,318 gross per annum</a:t>
            </a:r>
            <a:r>
              <a:rPr lang="en-IE" sz="2700" dirty="0">
                <a:solidFill>
                  <a:prstClr val="black"/>
                </a:solidFill>
                <a:ea typeface="+mj-ea"/>
                <a:cs typeface="+mj-cs"/>
              </a:rPr>
              <a:t> pro rata on a six-point scale </a:t>
            </a:r>
          </a:p>
          <a:p>
            <a:r>
              <a:rPr lang="en-IE" sz="2700" dirty="0">
                <a:solidFill>
                  <a:prstClr val="black"/>
                </a:solidFill>
                <a:ea typeface="+mj-ea"/>
                <a:cs typeface="+mj-cs"/>
              </a:rPr>
              <a:t>plus on call allowances (B-Factor and C-Factor).</a:t>
            </a:r>
            <a:endParaRPr lang="en-GB" sz="2700" dirty="0">
              <a:solidFill>
                <a:prstClr val="black"/>
              </a:solidFill>
              <a:ea typeface="+mj-ea"/>
              <a:cs typeface="+mj-cs"/>
            </a:endParaRPr>
          </a:p>
          <a:p>
            <a:endParaRPr lang="en-GB" sz="2700" dirty="0">
              <a:solidFill>
                <a:prstClr val="black"/>
              </a:solidFill>
              <a:ea typeface="+mj-ea"/>
              <a:cs typeface="+mj-cs"/>
            </a:endParaRPr>
          </a:p>
          <a:p>
            <a:r>
              <a:rPr lang="en-GB" sz="2700" dirty="0">
                <a:solidFill>
                  <a:prstClr val="black"/>
                </a:solidFill>
                <a:ea typeface="+mj-ea"/>
                <a:cs typeface="+mj-cs"/>
              </a:rPr>
              <a:t>Approximate </a:t>
            </a:r>
            <a:r>
              <a:rPr lang="en-GB" sz="2700" b="1" dirty="0">
                <a:solidFill>
                  <a:prstClr val="black"/>
                </a:solidFill>
                <a:ea typeface="+mj-ea"/>
                <a:cs typeface="+mj-cs"/>
              </a:rPr>
              <a:t>net basic monthly salary of €10,000-€12,000 </a:t>
            </a:r>
            <a:r>
              <a:rPr lang="en-GB" sz="2700" dirty="0">
                <a:solidFill>
                  <a:prstClr val="black"/>
                </a:solidFill>
                <a:ea typeface="+mj-ea"/>
                <a:cs typeface="+mj-cs"/>
              </a:rPr>
              <a:t>after TAX and Pension </a:t>
            </a:r>
          </a:p>
          <a:p>
            <a:r>
              <a:rPr lang="en-GB" sz="2700" dirty="0">
                <a:solidFill>
                  <a:prstClr val="black"/>
                </a:solidFill>
                <a:ea typeface="+mj-ea"/>
                <a:cs typeface="+mj-cs"/>
              </a:rPr>
              <a:t>deductions </a:t>
            </a:r>
            <a:r>
              <a:rPr lang="en-GB" sz="2700" b="1" dirty="0">
                <a:solidFill>
                  <a:prstClr val="black"/>
                </a:solidFill>
                <a:ea typeface="+mj-ea"/>
                <a:cs typeface="+mj-cs"/>
              </a:rPr>
              <a:t>plus on-calls (€10,236 flat rate+ extras, total can be of up to €40,000 per</a:t>
            </a:r>
          </a:p>
          <a:p>
            <a:r>
              <a:rPr lang="en-GB" sz="2700" b="1" dirty="0">
                <a:solidFill>
                  <a:prstClr val="black"/>
                </a:solidFill>
                <a:ea typeface="+mj-ea"/>
                <a:cs typeface="+mj-cs"/>
              </a:rPr>
              <a:t>year)</a:t>
            </a:r>
            <a:r>
              <a:rPr lang="en-GB" sz="2700" dirty="0">
                <a:solidFill>
                  <a:prstClr val="black"/>
                </a:solidFill>
                <a:ea typeface="+mj-ea"/>
                <a:cs typeface="+mj-cs"/>
              </a:rPr>
              <a:t>. Pension Scheme is included in your salary (</a:t>
            </a:r>
            <a:r>
              <a:rPr lang="en-GB" sz="2700" b="1" dirty="0">
                <a:solidFill>
                  <a:prstClr val="black"/>
                </a:solidFill>
                <a:ea typeface="+mj-ea"/>
                <a:cs typeface="+mj-cs"/>
              </a:rPr>
              <a:t>€1000/month</a:t>
            </a:r>
            <a:r>
              <a:rPr lang="en-GB" sz="2700" dirty="0">
                <a:solidFill>
                  <a:prstClr val="black"/>
                </a:solidFill>
                <a:ea typeface="+mj-ea"/>
                <a:cs typeface="+mj-cs"/>
              </a:rPr>
              <a:t>). Total expected income </a:t>
            </a:r>
          </a:p>
          <a:p>
            <a:r>
              <a:rPr lang="en-GB" sz="2700" dirty="0">
                <a:solidFill>
                  <a:prstClr val="black"/>
                </a:solidFill>
                <a:ea typeface="+mj-ea"/>
                <a:cs typeface="+mj-cs"/>
              </a:rPr>
              <a:t>can be of up to </a:t>
            </a:r>
            <a:r>
              <a:rPr lang="en-GB" sz="2700" dirty="0" err="1">
                <a:solidFill>
                  <a:prstClr val="black"/>
                </a:solidFill>
                <a:ea typeface="+mj-ea"/>
                <a:cs typeface="+mj-cs"/>
              </a:rPr>
              <a:t>aprox</a:t>
            </a:r>
            <a:r>
              <a:rPr lang="en-GB" sz="2700" dirty="0">
                <a:solidFill>
                  <a:prstClr val="black"/>
                </a:solidFill>
                <a:ea typeface="+mj-ea"/>
                <a:cs typeface="+mj-cs"/>
              </a:rPr>
              <a:t> </a:t>
            </a:r>
            <a:r>
              <a:rPr lang="en-GB" sz="2700" b="1" u="sng" dirty="0">
                <a:solidFill>
                  <a:prstClr val="black"/>
                </a:solidFill>
                <a:ea typeface="+mj-ea"/>
                <a:cs typeface="+mj-cs"/>
              </a:rPr>
              <a:t>€320,000 gross per annum. </a:t>
            </a:r>
            <a:br>
              <a:rPr lang="en-GB" sz="2700" b="1" u="sng" dirty="0">
                <a:solidFill>
                  <a:prstClr val="black"/>
                </a:solidFill>
                <a:ea typeface="+mj-ea"/>
                <a:cs typeface="+mj-cs"/>
              </a:rPr>
            </a:br>
            <a:br>
              <a:rPr lang="en-GB" sz="2700" dirty="0">
                <a:solidFill>
                  <a:prstClr val="black"/>
                </a:solidFill>
                <a:ea typeface="+mj-ea"/>
                <a:cs typeface="+mj-cs"/>
              </a:rPr>
            </a:br>
            <a:r>
              <a:rPr lang="en-IE" sz="2700" dirty="0">
                <a:solidFill>
                  <a:prstClr val="black"/>
                </a:solidFill>
                <a:ea typeface="+mj-ea"/>
                <a:cs typeface="+mj-cs"/>
              </a:rPr>
              <a:t>- </a:t>
            </a:r>
            <a:r>
              <a:rPr lang="en-IE" sz="2700" b="1" dirty="0">
                <a:solidFill>
                  <a:prstClr val="black"/>
                </a:solidFill>
                <a:ea typeface="+mj-ea"/>
                <a:cs typeface="+mj-cs"/>
              </a:rPr>
              <a:t>€12,000 per annum for continuous medical Education (master degrees, courses, etc)</a:t>
            </a:r>
            <a:r>
              <a:rPr lang="en-IE" sz="2700" dirty="0">
                <a:solidFill>
                  <a:prstClr val="black"/>
                </a:solidFill>
                <a:ea typeface="+mj-ea"/>
                <a:cs typeface="+mj-cs"/>
              </a:rPr>
              <a:t>. </a:t>
            </a:r>
          </a:p>
          <a:p>
            <a:r>
              <a:rPr lang="en-IE" sz="2700" dirty="0">
                <a:solidFill>
                  <a:prstClr val="black"/>
                </a:solidFill>
                <a:ea typeface="+mj-ea"/>
                <a:cs typeface="+mj-cs"/>
              </a:rPr>
              <a:t>Leave will also be given for this.</a:t>
            </a:r>
          </a:p>
          <a:p>
            <a:endParaRPr lang="en-IE" sz="2700" dirty="0">
              <a:solidFill>
                <a:prstClr val="black"/>
              </a:solidFill>
              <a:ea typeface="+mj-ea"/>
              <a:cs typeface="+mj-cs"/>
            </a:endParaRPr>
          </a:p>
          <a:p>
            <a:r>
              <a:rPr lang="en-IE" sz="2700" dirty="0">
                <a:solidFill>
                  <a:prstClr val="black"/>
                </a:solidFill>
                <a:ea typeface="+mj-ea"/>
                <a:cs typeface="+mj-cs"/>
              </a:rPr>
              <a:t>Up to </a:t>
            </a:r>
            <a:r>
              <a:rPr lang="en-IE" sz="2700" b="1" dirty="0">
                <a:solidFill>
                  <a:prstClr val="black"/>
                </a:solidFill>
                <a:ea typeface="+mj-ea"/>
                <a:cs typeface="+mj-cs"/>
              </a:rPr>
              <a:t>€8,000 per annum </a:t>
            </a:r>
            <a:r>
              <a:rPr lang="en-IE" sz="2700" dirty="0">
                <a:solidFill>
                  <a:prstClr val="black"/>
                </a:solidFill>
                <a:ea typeface="+mj-ea"/>
                <a:cs typeface="+mj-cs"/>
              </a:rPr>
              <a:t>will be made available for support for innovation projects.</a:t>
            </a:r>
            <a:br>
              <a:rPr lang="en-GB" sz="2700" dirty="0">
                <a:solidFill>
                  <a:prstClr val="black"/>
                </a:solidFill>
                <a:ea typeface="+mj-ea"/>
                <a:cs typeface="+mj-cs"/>
              </a:rPr>
            </a:br>
            <a:br>
              <a:rPr lang="en-GB" sz="2700" dirty="0">
                <a:solidFill>
                  <a:prstClr val="black"/>
                </a:solidFill>
                <a:ea typeface="+mj-ea"/>
                <a:cs typeface="+mj-cs"/>
              </a:rPr>
            </a:br>
            <a:r>
              <a:rPr lang="en-GB" sz="2700" dirty="0">
                <a:solidFill>
                  <a:prstClr val="black"/>
                </a:solidFill>
                <a:ea typeface="+mj-ea"/>
                <a:cs typeface="+mj-cs"/>
              </a:rPr>
              <a:t>- </a:t>
            </a:r>
            <a:r>
              <a:rPr lang="en-GB" sz="2700" b="1" dirty="0">
                <a:solidFill>
                  <a:prstClr val="black"/>
                </a:solidFill>
                <a:ea typeface="+mj-ea"/>
                <a:cs typeface="+mj-cs"/>
              </a:rPr>
              <a:t>30 working days per year holidays for Consultants </a:t>
            </a:r>
            <a:r>
              <a:rPr lang="en-GB" sz="2700" dirty="0">
                <a:solidFill>
                  <a:prstClr val="black"/>
                </a:solidFill>
                <a:ea typeface="+mj-ea"/>
                <a:cs typeface="+mj-cs"/>
              </a:rPr>
              <a:t>+ Public holidays (10 in a year).</a:t>
            </a:r>
            <a:br>
              <a:rPr lang="en-GB" sz="2700" dirty="0">
                <a:solidFill>
                  <a:prstClr val="black"/>
                </a:solidFill>
                <a:ea typeface="+mj-ea"/>
                <a:cs typeface="+mj-cs"/>
              </a:rPr>
            </a:br>
            <a:br>
              <a:rPr lang="en-GB" sz="2700" dirty="0">
                <a:solidFill>
                  <a:prstClr val="black"/>
                </a:solidFill>
                <a:ea typeface="+mj-ea"/>
                <a:cs typeface="+mj-cs"/>
              </a:rPr>
            </a:br>
            <a:br>
              <a:rPr lang="en-GB" sz="2700" dirty="0">
                <a:solidFill>
                  <a:prstClr val="black"/>
                </a:solidFill>
                <a:ea typeface="+mj-ea"/>
                <a:cs typeface="+mj-cs"/>
              </a:rPr>
            </a:br>
            <a:br>
              <a:rPr lang="en-GB" sz="2700" dirty="0">
                <a:solidFill>
                  <a:prstClr val="black"/>
                </a:solidFill>
                <a:ea typeface="+mj-ea"/>
                <a:cs typeface="+mj-cs"/>
              </a:rPr>
            </a:br>
            <a:br>
              <a:rPr lang="en-GB" sz="2700" dirty="0">
                <a:solidFill>
                  <a:prstClr val="black"/>
                </a:solidFill>
                <a:ea typeface="+mj-ea"/>
                <a:cs typeface="+mj-cs"/>
              </a:rPr>
            </a:br>
            <a:br>
              <a:rPr lang="en-GB" sz="2700" dirty="0">
                <a:solidFill>
                  <a:prstClr val="black"/>
                </a:solidFill>
                <a:ea typeface="+mj-ea"/>
                <a:cs typeface="+mj-cs"/>
              </a:rPr>
            </a:br>
            <a:endParaRPr lang="en-GB" dirty="0"/>
          </a:p>
        </p:txBody>
      </p:sp>
    </p:spTree>
    <p:extLst>
      <p:ext uri="{BB962C8B-B14F-4D97-AF65-F5344CB8AC3E}">
        <p14:creationId xmlns:p14="http://schemas.microsoft.com/office/powerpoint/2010/main" val="27633996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u="sng" dirty="0" err="1"/>
              <a:t>Locum</a:t>
            </a:r>
            <a:r>
              <a:rPr lang="es-ES" b="1" u="sng" dirty="0"/>
              <a:t> </a:t>
            </a:r>
            <a:r>
              <a:rPr lang="es-ES" b="1" u="sng" dirty="0" err="1"/>
              <a:t>agency</a:t>
            </a:r>
            <a:r>
              <a:rPr lang="es-ES" b="1" u="sng" dirty="0"/>
              <a:t> doctor positions </a:t>
            </a:r>
            <a:r>
              <a:rPr lang="es-ES" b="1" u="sng" dirty="0" err="1"/>
              <a:t>for</a:t>
            </a:r>
            <a:r>
              <a:rPr lang="es-ES" b="1" u="sng" dirty="0"/>
              <a:t> </a:t>
            </a:r>
            <a:r>
              <a:rPr lang="es-ES" b="1" u="sng" dirty="0" err="1"/>
              <a:t>doctors</a:t>
            </a:r>
            <a:r>
              <a:rPr lang="es-ES" b="1" u="sng" dirty="0"/>
              <a:t> in Ireland</a:t>
            </a:r>
            <a:endParaRPr lang="en-GB" b="1" u="sng" dirty="0"/>
          </a:p>
        </p:txBody>
      </p:sp>
      <p:sp>
        <p:nvSpPr>
          <p:cNvPr id="3" name="TextBox 2"/>
          <p:cNvSpPr txBox="1"/>
          <p:nvPr/>
        </p:nvSpPr>
        <p:spPr>
          <a:xfrm>
            <a:off x="189547" y="2099257"/>
            <a:ext cx="12055351" cy="4801314"/>
          </a:xfrm>
          <a:prstGeom prst="rect">
            <a:avLst/>
          </a:prstGeom>
          <a:noFill/>
        </p:spPr>
        <p:txBody>
          <a:bodyPr wrap="none" rtlCol="0">
            <a:spAutoFit/>
          </a:bodyPr>
          <a:lstStyle/>
          <a:p>
            <a:r>
              <a:rPr lang="es-ES" dirty="0" err="1"/>
              <a:t>Currently</a:t>
            </a:r>
            <a:r>
              <a:rPr lang="es-ES" dirty="0"/>
              <a:t> BHJ has positions in </a:t>
            </a:r>
            <a:r>
              <a:rPr lang="es-ES" dirty="0" err="1"/>
              <a:t>certain</a:t>
            </a:r>
            <a:r>
              <a:rPr lang="es-ES" dirty="0"/>
              <a:t> cases </a:t>
            </a:r>
            <a:r>
              <a:rPr lang="es-ES" dirty="0" err="1"/>
              <a:t>for</a:t>
            </a:r>
            <a:r>
              <a:rPr lang="es-ES" dirty="0"/>
              <a:t> </a:t>
            </a:r>
            <a:r>
              <a:rPr lang="es-ES" dirty="0" err="1"/>
              <a:t>Locum</a:t>
            </a:r>
            <a:r>
              <a:rPr lang="es-ES" dirty="0"/>
              <a:t> </a:t>
            </a:r>
            <a:r>
              <a:rPr lang="es-ES" dirty="0" err="1"/>
              <a:t>doctors</a:t>
            </a:r>
            <a:r>
              <a:rPr lang="es-ES" dirty="0"/>
              <a:t> </a:t>
            </a:r>
            <a:r>
              <a:rPr lang="es-ES" dirty="0" err="1"/>
              <a:t>that</a:t>
            </a:r>
            <a:r>
              <a:rPr lang="es-ES" dirty="0"/>
              <a:t> </a:t>
            </a:r>
            <a:r>
              <a:rPr lang="es-ES" dirty="0" err="1"/>
              <a:t>would</a:t>
            </a:r>
            <a:r>
              <a:rPr lang="es-ES" dirty="0"/>
              <a:t> </a:t>
            </a:r>
            <a:r>
              <a:rPr lang="es-ES" dirty="0" err="1"/>
              <a:t>like</a:t>
            </a:r>
            <a:r>
              <a:rPr lang="es-ES" dirty="0"/>
              <a:t> to </a:t>
            </a:r>
            <a:r>
              <a:rPr lang="es-ES" dirty="0" err="1"/>
              <a:t>employ</a:t>
            </a:r>
            <a:r>
              <a:rPr lang="es-ES" dirty="0"/>
              <a:t> </a:t>
            </a:r>
            <a:r>
              <a:rPr lang="es-ES" dirty="0" err="1"/>
              <a:t>themselves</a:t>
            </a:r>
            <a:r>
              <a:rPr lang="es-ES" dirty="0"/>
              <a:t> as a </a:t>
            </a:r>
            <a:r>
              <a:rPr lang="es-ES" dirty="0" err="1"/>
              <a:t>contractor</a:t>
            </a:r>
            <a:r>
              <a:rPr lang="es-ES" dirty="0"/>
              <a:t> in Ireland </a:t>
            </a:r>
          </a:p>
          <a:p>
            <a:r>
              <a:rPr lang="es-ES" dirty="0" err="1"/>
              <a:t>instead</a:t>
            </a:r>
            <a:r>
              <a:rPr lang="es-ES" dirty="0"/>
              <a:t> of </a:t>
            </a:r>
            <a:r>
              <a:rPr lang="es-ES" dirty="0" err="1"/>
              <a:t>Working</a:t>
            </a:r>
            <a:r>
              <a:rPr lang="es-ES" dirty="0"/>
              <a:t> </a:t>
            </a:r>
            <a:r>
              <a:rPr lang="es-ES" dirty="0" err="1"/>
              <a:t>directly</a:t>
            </a:r>
            <a:r>
              <a:rPr lang="es-ES" dirty="0"/>
              <a:t> </a:t>
            </a:r>
            <a:r>
              <a:rPr lang="es-ES" dirty="0" err="1"/>
              <a:t>for</a:t>
            </a:r>
            <a:r>
              <a:rPr lang="es-ES" dirty="0"/>
              <a:t> the hospital.</a:t>
            </a:r>
          </a:p>
          <a:p>
            <a:endParaRPr lang="es-ES" dirty="0"/>
          </a:p>
          <a:p>
            <a:r>
              <a:rPr lang="es-ES" dirty="0"/>
              <a:t>So </a:t>
            </a:r>
            <a:r>
              <a:rPr lang="es-ES" dirty="0" err="1"/>
              <a:t>what</a:t>
            </a:r>
            <a:r>
              <a:rPr lang="es-ES" dirty="0"/>
              <a:t> are the </a:t>
            </a:r>
            <a:r>
              <a:rPr lang="es-ES" dirty="0" err="1"/>
              <a:t>PROs</a:t>
            </a:r>
            <a:r>
              <a:rPr lang="es-ES" dirty="0"/>
              <a:t>/CONS of </a:t>
            </a:r>
            <a:r>
              <a:rPr lang="es-ES" dirty="0" err="1"/>
              <a:t>doing</a:t>
            </a:r>
            <a:r>
              <a:rPr lang="es-ES" dirty="0"/>
              <a:t> </a:t>
            </a:r>
            <a:r>
              <a:rPr lang="es-ES" dirty="0" err="1"/>
              <a:t>this</a:t>
            </a:r>
            <a:r>
              <a:rPr lang="es-ES" dirty="0"/>
              <a:t>:  </a:t>
            </a:r>
            <a:r>
              <a:rPr lang="es-ES" dirty="0" err="1"/>
              <a:t>on</a:t>
            </a:r>
            <a:r>
              <a:rPr lang="es-ES" dirty="0"/>
              <a:t> the positive </a:t>
            </a:r>
            <a:r>
              <a:rPr lang="es-ES" dirty="0" err="1"/>
              <a:t>side</a:t>
            </a:r>
            <a:r>
              <a:rPr lang="es-ES" dirty="0"/>
              <a:t> </a:t>
            </a:r>
            <a:r>
              <a:rPr lang="es-ES" dirty="0" err="1"/>
              <a:t>your</a:t>
            </a:r>
            <a:r>
              <a:rPr lang="es-ES" dirty="0"/>
              <a:t> </a:t>
            </a:r>
            <a:r>
              <a:rPr lang="es-ES" dirty="0" err="1"/>
              <a:t>earnings</a:t>
            </a:r>
            <a:r>
              <a:rPr lang="es-ES" dirty="0"/>
              <a:t> </a:t>
            </a:r>
            <a:r>
              <a:rPr lang="es-ES" dirty="0" err="1"/>
              <a:t>will</a:t>
            </a:r>
            <a:r>
              <a:rPr lang="es-ES" dirty="0"/>
              <a:t> be </a:t>
            </a:r>
            <a:r>
              <a:rPr lang="es-ES" dirty="0" err="1"/>
              <a:t>greater</a:t>
            </a:r>
            <a:r>
              <a:rPr lang="es-ES" dirty="0"/>
              <a:t> as </a:t>
            </a:r>
            <a:r>
              <a:rPr lang="es-ES" dirty="0" err="1"/>
              <a:t>you</a:t>
            </a:r>
            <a:r>
              <a:rPr lang="es-ES" dirty="0"/>
              <a:t> </a:t>
            </a:r>
            <a:r>
              <a:rPr lang="es-ES" dirty="0" err="1"/>
              <a:t>will</a:t>
            </a:r>
            <a:r>
              <a:rPr lang="es-ES" dirty="0"/>
              <a:t> be </a:t>
            </a:r>
            <a:r>
              <a:rPr lang="es-ES" dirty="0" err="1"/>
              <a:t>able</a:t>
            </a:r>
            <a:r>
              <a:rPr lang="es-ES" dirty="0"/>
              <a:t> to </a:t>
            </a:r>
            <a:r>
              <a:rPr lang="es-ES" dirty="0" err="1"/>
              <a:t>earn</a:t>
            </a:r>
            <a:r>
              <a:rPr lang="es-ES" dirty="0"/>
              <a:t> at </a:t>
            </a:r>
            <a:r>
              <a:rPr lang="es-ES" dirty="0" err="1"/>
              <a:t>least</a:t>
            </a:r>
            <a:r>
              <a:rPr lang="es-ES" dirty="0"/>
              <a:t> </a:t>
            </a:r>
          </a:p>
          <a:p>
            <a:r>
              <a:rPr lang="es-ES" dirty="0"/>
              <a:t>€133/</a:t>
            </a:r>
            <a:r>
              <a:rPr lang="es-ES" dirty="0" err="1"/>
              <a:t>hour</a:t>
            </a:r>
            <a:r>
              <a:rPr lang="es-ES" dirty="0"/>
              <a:t> (+VAT) </a:t>
            </a:r>
            <a:r>
              <a:rPr lang="es-ES" dirty="0" err="1"/>
              <a:t>that</a:t>
            </a:r>
            <a:r>
              <a:rPr lang="es-ES" dirty="0"/>
              <a:t> </a:t>
            </a:r>
            <a:r>
              <a:rPr lang="es-ES" dirty="0" err="1"/>
              <a:t>would</a:t>
            </a:r>
            <a:r>
              <a:rPr lang="es-ES" dirty="0"/>
              <a:t> mean </a:t>
            </a:r>
            <a:r>
              <a:rPr lang="es-ES" dirty="0" err="1"/>
              <a:t>an</a:t>
            </a:r>
            <a:r>
              <a:rPr lang="es-ES" dirty="0"/>
              <a:t> </a:t>
            </a:r>
            <a:r>
              <a:rPr lang="es-ES" b="1" dirty="0" err="1"/>
              <a:t>earning</a:t>
            </a:r>
            <a:r>
              <a:rPr lang="es-ES" b="1" dirty="0"/>
              <a:t> </a:t>
            </a:r>
            <a:r>
              <a:rPr lang="es-ES" b="1" dirty="0" err="1"/>
              <a:t>potential</a:t>
            </a:r>
            <a:r>
              <a:rPr lang="es-ES" b="1" dirty="0"/>
              <a:t> </a:t>
            </a:r>
            <a:r>
              <a:rPr lang="es-ES" b="1" dirty="0" err="1"/>
              <a:t>for</a:t>
            </a:r>
            <a:r>
              <a:rPr lang="es-ES" b="1" dirty="0"/>
              <a:t> a </a:t>
            </a:r>
            <a:r>
              <a:rPr lang="es-ES" b="1" dirty="0" err="1"/>
              <a:t>whole</a:t>
            </a:r>
            <a:r>
              <a:rPr lang="es-ES" b="1" dirty="0"/>
              <a:t> </a:t>
            </a:r>
            <a:r>
              <a:rPr lang="es-ES" b="1" dirty="0" err="1"/>
              <a:t>year</a:t>
            </a:r>
            <a:r>
              <a:rPr lang="es-ES" b="1" dirty="0"/>
              <a:t> of </a:t>
            </a:r>
            <a:r>
              <a:rPr lang="es-ES" b="1" dirty="0" err="1"/>
              <a:t>work</a:t>
            </a:r>
            <a:r>
              <a:rPr lang="es-ES" b="1" dirty="0"/>
              <a:t> of </a:t>
            </a:r>
            <a:r>
              <a:rPr lang="es-ES" b="1" dirty="0" err="1"/>
              <a:t>around</a:t>
            </a:r>
            <a:r>
              <a:rPr lang="es-ES" b="1" dirty="0"/>
              <a:t> 300,000€+/</a:t>
            </a:r>
            <a:r>
              <a:rPr lang="es-ES" b="1" dirty="0" err="1"/>
              <a:t>year</a:t>
            </a:r>
            <a:r>
              <a:rPr lang="es-ES" dirty="0"/>
              <a:t>. </a:t>
            </a:r>
          </a:p>
          <a:p>
            <a:r>
              <a:rPr lang="es-ES" dirty="0"/>
              <a:t>In the </a:t>
            </a:r>
            <a:r>
              <a:rPr lang="es-ES" dirty="0" err="1"/>
              <a:t>downside</a:t>
            </a:r>
            <a:r>
              <a:rPr lang="es-ES" dirty="0"/>
              <a:t> </a:t>
            </a:r>
            <a:r>
              <a:rPr lang="es-ES" dirty="0" err="1"/>
              <a:t>you</a:t>
            </a:r>
            <a:r>
              <a:rPr lang="es-ES" dirty="0"/>
              <a:t> </a:t>
            </a:r>
            <a:r>
              <a:rPr lang="es-ES" dirty="0" err="1"/>
              <a:t>will</a:t>
            </a:r>
            <a:r>
              <a:rPr lang="es-ES" dirty="0"/>
              <a:t> </a:t>
            </a:r>
            <a:r>
              <a:rPr lang="es-ES" dirty="0" err="1"/>
              <a:t>not</a:t>
            </a:r>
            <a:r>
              <a:rPr lang="es-ES" dirty="0"/>
              <a:t> </a:t>
            </a:r>
            <a:r>
              <a:rPr lang="es-ES" dirty="0" err="1"/>
              <a:t>get</a:t>
            </a:r>
            <a:r>
              <a:rPr lang="es-ES" dirty="0"/>
              <a:t> a </a:t>
            </a:r>
            <a:r>
              <a:rPr lang="es-ES" dirty="0" err="1"/>
              <a:t>pension</a:t>
            </a:r>
            <a:r>
              <a:rPr lang="es-ES" dirty="0"/>
              <a:t> and </a:t>
            </a:r>
            <a:r>
              <a:rPr lang="es-ES" dirty="0" err="1"/>
              <a:t>you</a:t>
            </a:r>
            <a:r>
              <a:rPr lang="es-ES" dirty="0"/>
              <a:t> </a:t>
            </a:r>
            <a:r>
              <a:rPr lang="es-ES" dirty="0" err="1"/>
              <a:t>will</a:t>
            </a:r>
            <a:r>
              <a:rPr lang="es-ES" dirty="0"/>
              <a:t> </a:t>
            </a:r>
            <a:r>
              <a:rPr lang="es-ES" dirty="0" err="1"/>
              <a:t>not</a:t>
            </a:r>
            <a:r>
              <a:rPr lang="es-ES" dirty="0"/>
              <a:t> be eligible </a:t>
            </a:r>
            <a:r>
              <a:rPr lang="es-ES" dirty="0" err="1"/>
              <a:t>for</a:t>
            </a:r>
            <a:r>
              <a:rPr lang="es-ES" dirty="0"/>
              <a:t> </a:t>
            </a:r>
            <a:r>
              <a:rPr lang="es-ES" dirty="0" err="1"/>
              <a:t>paid</a:t>
            </a:r>
            <a:r>
              <a:rPr lang="es-ES" dirty="0"/>
              <a:t> </a:t>
            </a:r>
            <a:r>
              <a:rPr lang="es-ES" dirty="0" err="1"/>
              <a:t>holidays</a:t>
            </a:r>
            <a:r>
              <a:rPr lang="es-ES" dirty="0"/>
              <a:t> and </a:t>
            </a:r>
            <a:r>
              <a:rPr lang="es-ES" dirty="0" err="1"/>
              <a:t>things</a:t>
            </a:r>
            <a:r>
              <a:rPr lang="es-ES" dirty="0"/>
              <a:t> </a:t>
            </a:r>
            <a:r>
              <a:rPr lang="es-ES" dirty="0" err="1"/>
              <a:t>like</a:t>
            </a:r>
            <a:r>
              <a:rPr lang="es-ES" dirty="0"/>
              <a:t> </a:t>
            </a:r>
            <a:r>
              <a:rPr lang="es-ES" dirty="0" err="1"/>
              <a:t>sick</a:t>
            </a:r>
            <a:r>
              <a:rPr lang="es-ES" dirty="0"/>
              <a:t> </a:t>
            </a:r>
            <a:r>
              <a:rPr lang="es-ES" dirty="0" err="1"/>
              <a:t>leave</a:t>
            </a:r>
            <a:r>
              <a:rPr lang="es-ES" dirty="0"/>
              <a:t>.</a:t>
            </a:r>
          </a:p>
          <a:p>
            <a:endParaRPr lang="es-ES" dirty="0"/>
          </a:p>
          <a:p>
            <a:r>
              <a:rPr lang="es-ES" dirty="0"/>
              <a:t>So </a:t>
            </a:r>
            <a:r>
              <a:rPr lang="es-ES" dirty="0" err="1"/>
              <a:t>what</a:t>
            </a:r>
            <a:r>
              <a:rPr lang="es-ES" dirty="0"/>
              <a:t> do </a:t>
            </a:r>
            <a:r>
              <a:rPr lang="es-ES" dirty="0" err="1"/>
              <a:t>you</a:t>
            </a:r>
            <a:r>
              <a:rPr lang="es-ES" dirty="0"/>
              <a:t> </a:t>
            </a:r>
            <a:r>
              <a:rPr lang="es-ES" dirty="0" err="1"/>
              <a:t>need</a:t>
            </a:r>
            <a:r>
              <a:rPr lang="es-ES" dirty="0"/>
              <a:t> to do in </a:t>
            </a:r>
            <a:r>
              <a:rPr lang="es-ES" dirty="0" err="1"/>
              <a:t>order</a:t>
            </a:r>
            <a:r>
              <a:rPr lang="es-ES" dirty="0"/>
              <a:t> to be </a:t>
            </a:r>
            <a:r>
              <a:rPr lang="es-ES" dirty="0" err="1"/>
              <a:t>able</a:t>
            </a:r>
            <a:r>
              <a:rPr lang="es-ES" dirty="0"/>
              <a:t> to </a:t>
            </a:r>
            <a:r>
              <a:rPr lang="es-ES" dirty="0" err="1"/>
              <a:t>start</a:t>
            </a:r>
            <a:r>
              <a:rPr lang="es-ES" dirty="0"/>
              <a:t> in </a:t>
            </a:r>
            <a:r>
              <a:rPr lang="es-ES" dirty="0" err="1"/>
              <a:t>this</a:t>
            </a:r>
            <a:r>
              <a:rPr lang="es-ES" dirty="0"/>
              <a:t> </a:t>
            </a:r>
            <a:r>
              <a:rPr lang="es-ES" dirty="0" err="1"/>
              <a:t>kind</a:t>
            </a:r>
            <a:r>
              <a:rPr lang="es-ES" dirty="0"/>
              <a:t> of post:</a:t>
            </a:r>
          </a:p>
          <a:p>
            <a:endParaRPr lang="es-ES" dirty="0"/>
          </a:p>
          <a:p>
            <a:r>
              <a:rPr lang="es-ES" dirty="0" err="1"/>
              <a:t>For</a:t>
            </a:r>
            <a:r>
              <a:rPr lang="es-ES" dirty="0"/>
              <a:t> </a:t>
            </a:r>
            <a:r>
              <a:rPr lang="es-ES" dirty="0" err="1"/>
              <a:t>very</a:t>
            </a:r>
            <a:r>
              <a:rPr lang="es-ES" dirty="0"/>
              <a:t> short </a:t>
            </a:r>
            <a:r>
              <a:rPr lang="es-ES" dirty="0" err="1"/>
              <a:t>contracts</a:t>
            </a:r>
            <a:r>
              <a:rPr lang="es-ES" dirty="0"/>
              <a:t> of up to </a:t>
            </a:r>
            <a:r>
              <a:rPr lang="es-ES" b="1" dirty="0"/>
              <a:t>90 </a:t>
            </a:r>
            <a:r>
              <a:rPr lang="es-ES" b="1" dirty="0" err="1"/>
              <a:t>days</a:t>
            </a:r>
            <a:r>
              <a:rPr lang="es-ES" b="1" dirty="0"/>
              <a:t> </a:t>
            </a:r>
            <a:r>
              <a:rPr lang="es-ES" dirty="0" err="1"/>
              <a:t>it</a:t>
            </a:r>
            <a:r>
              <a:rPr lang="es-ES" dirty="0"/>
              <a:t> </a:t>
            </a:r>
            <a:r>
              <a:rPr lang="es-ES" dirty="0" err="1"/>
              <a:t>could</a:t>
            </a:r>
            <a:r>
              <a:rPr lang="es-ES" dirty="0"/>
              <a:t> be posible to </a:t>
            </a:r>
            <a:r>
              <a:rPr lang="es-ES" dirty="0" err="1"/>
              <a:t>pay</a:t>
            </a:r>
            <a:r>
              <a:rPr lang="es-ES" dirty="0"/>
              <a:t> </a:t>
            </a:r>
            <a:r>
              <a:rPr lang="es-ES" dirty="0" err="1"/>
              <a:t>you</a:t>
            </a:r>
            <a:r>
              <a:rPr lang="es-ES" dirty="0"/>
              <a:t> </a:t>
            </a:r>
            <a:r>
              <a:rPr lang="es-ES" dirty="0" err="1"/>
              <a:t>directly</a:t>
            </a:r>
            <a:r>
              <a:rPr lang="es-ES" dirty="0"/>
              <a:t> </a:t>
            </a:r>
            <a:r>
              <a:rPr lang="es-ES" dirty="0" err="1"/>
              <a:t>into</a:t>
            </a:r>
            <a:r>
              <a:rPr lang="es-ES" dirty="0"/>
              <a:t> </a:t>
            </a:r>
            <a:r>
              <a:rPr lang="es-ES" dirty="0" err="1"/>
              <a:t>your</a:t>
            </a:r>
            <a:r>
              <a:rPr lang="es-ES" dirty="0"/>
              <a:t> </a:t>
            </a:r>
            <a:r>
              <a:rPr lang="es-ES" dirty="0" err="1"/>
              <a:t>account</a:t>
            </a:r>
            <a:r>
              <a:rPr lang="es-ES" dirty="0"/>
              <a:t> in </a:t>
            </a:r>
            <a:r>
              <a:rPr lang="es-ES" dirty="0" err="1"/>
              <a:t>your</a:t>
            </a:r>
            <a:r>
              <a:rPr lang="es-ES" dirty="0"/>
              <a:t> home country.</a:t>
            </a:r>
          </a:p>
          <a:p>
            <a:endParaRPr lang="es-ES" dirty="0"/>
          </a:p>
          <a:p>
            <a:r>
              <a:rPr lang="es-ES" dirty="0" err="1"/>
              <a:t>For</a:t>
            </a:r>
            <a:r>
              <a:rPr lang="es-ES" dirty="0"/>
              <a:t> </a:t>
            </a:r>
            <a:r>
              <a:rPr lang="es-ES" dirty="0" err="1"/>
              <a:t>contracts</a:t>
            </a:r>
            <a:r>
              <a:rPr lang="es-ES" dirty="0"/>
              <a:t> </a:t>
            </a:r>
            <a:r>
              <a:rPr lang="es-ES" dirty="0" err="1"/>
              <a:t>or</a:t>
            </a:r>
            <a:r>
              <a:rPr lang="es-ES" dirty="0"/>
              <a:t> </a:t>
            </a:r>
            <a:r>
              <a:rPr lang="es-ES" dirty="0" err="1"/>
              <a:t>engagements</a:t>
            </a:r>
            <a:r>
              <a:rPr lang="es-ES" dirty="0"/>
              <a:t> of </a:t>
            </a:r>
            <a:r>
              <a:rPr lang="es-ES" b="1" dirty="0"/>
              <a:t>more </a:t>
            </a:r>
            <a:r>
              <a:rPr lang="es-ES" b="1" dirty="0" err="1"/>
              <a:t>than</a:t>
            </a:r>
            <a:r>
              <a:rPr lang="es-ES" b="1" dirty="0"/>
              <a:t> 90 </a:t>
            </a:r>
            <a:r>
              <a:rPr lang="es-ES" b="1" dirty="0" err="1"/>
              <a:t>days</a:t>
            </a:r>
            <a:r>
              <a:rPr lang="es-ES" b="1" dirty="0"/>
              <a:t> </a:t>
            </a:r>
            <a:r>
              <a:rPr lang="es-ES" dirty="0" err="1"/>
              <a:t>you</a:t>
            </a:r>
            <a:r>
              <a:rPr lang="es-ES" dirty="0"/>
              <a:t> </a:t>
            </a:r>
            <a:r>
              <a:rPr lang="es-ES" dirty="0" err="1"/>
              <a:t>will</a:t>
            </a:r>
            <a:r>
              <a:rPr lang="es-ES" dirty="0"/>
              <a:t> </a:t>
            </a:r>
            <a:r>
              <a:rPr lang="es-ES" dirty="0" err="1"/>
              <a:t>need</a:t>
            </a:r>
            <a:r>
              <a:rPr lang="es-ES" dirty="0"/>
              <a:t> to </a:t>
            </a:r>
            <a:r>
              <a:rPr lang="es-ES" dirty="0" err="1"/>
              <a:t>work</a:t>
            </a:r>
            <a:r>
              <a:rPr lang="es-ES" dirty="0"/>
              <a:t> </a:t>
            </a:r>
            <a:r>
              <a:rPr lang="es-ES" dirty="0" err="1"/>
              <a:t>under</a:t>
            </a:r>
            <a:r>
              <a:rPr lang="es-ES" dirty="0"/>
              <a:t> </a:t>
            </a:r>
            <a:r>
              <a:rPr lang="es-ES" dirty="0" err="1"/>
              <a:t>an</a:t>
            </a:r>
            <a:r>
              <a:rPr lang="es-ES" dirty="0"/>
              <a:t> umbrela Company </a:t>
            </a:r>
            <a:r>
              <a:rPr lang="es-ES" dirty="0" err="1"/>
              <a:t>or</a:t>
            </a:r>
            <a:r>
              <a:rPr lang="es-ES" dirty="0"/>
              <a:t> a Limited Company </a:t>
            </a:r>
          </a:p>
          <a:p>
            <a:r>
              <a:rPr lang="es-ES" dirty="0" err="1"/>
              <a:t>that</a:t>
            </a:r>
            <a:r>
              <a:rPr lang="es-ES" dirty="0"/>
              <a:t> </a:t>
            </a:r>
            <a:r>
              <a:rPr lang="es-ES" dirty="0" err="1"/>
              <a:t>will</a:t>
            </a:r>
            <a:r>
              <a:rPr lang="es-ES" dirty="0"/>
              <a:t> be </a:t>
            </a:r>
            <a:r>
              <a:rPr lang="es-ES" dirty="0" err="1"/>
              <a:t>setup</a:t>
            </a:r>
            <a:r>
              <a:rPr lang="es-ES" dirty="0"/>
              <a:t> in Ireland </a:t>
            </a:r>
            <a:r>
              <a:rPr lang="es-ES" dirty="0" err="1"/>
              <a:t>for</a:t>
            </a:r>
            <a:r>
              <a:rPr lang="es-ES" dirty="0"/>
              <a:t> </a:t>
            </a:r>
            <a:r>
              <a:rPr lang="es-ES" dirty="0" err="1"/>
              <a:t>this</a:t>
            </a:r>
            <a:r>
              <a:rPr lang="es-ES" dirty="0"/>
              <a:t> </a:t>
            </a:r>
            <a:r>
              <a:rPr lang="es-ES" dirty="0" err="1"/>
              <a:t>purpose</a:t>
            </a:r>
            <a:r>
              <a:rPr lang="es-ES" dirty="0"/>
              <a:t>. </a:t>
            </a:r>
            <a:r>
              <a:rPr lang="es-ES" dirty="0" err="1"/>
              <a:t>We</a:t>
            </a:r>
            <a:r>
              <a:rPr lang="es-ES" dirty="0"/>
              <a:t> can </a:t>
            </a:r>
            <a:r>
              <a:rPr lang="es-ES" dirty="0" err="1"/>
              <a:t>help</a:t>
            </a:r>
            <a:r>
              <a:rPr lang="es-ES" dirty="0"/>
              <a:t> </a:t>
            </a:r>
            <a:r>
              <a:rPr lang="es-ES" dirty="0" err="1"/>
              <a:t>you</a:t>
            </a:r>
            <a:r>
              <a:rPr lang="es-ES" dirty="0"/>
              <a:t> to do </a:t>
            </a:r>
            <a:r>
              <a:rPr lang="es-ES" dirty="0" err="1"/>
              <a:t>this</a:t>
            </a:r>
            <a:r>
              <a:rPr lang="es-ES" dirty="0"/>
              <a:t> </a:t>
            </a:r>
            <a:r>
              <a:rPr lang="es-ES" dirty="0" err="1"/>
              <a:t>if</a:t>
            </a:r>
            <a:r>
              <a:rPr lang="es-ES" dirty="0"/>
              <a:t> </a:t>
            </a:r>
            <a:r>
              <a:rPr lang="es-ES" dirty="0" err="1"/>
              <a:t>necessary</a:t>
            </a:r>
            <a:r>
              <a:rPr lang="es-ES" dirty="0"/>
              <a:t> so </a:t>
            </a:r>
            <a:r>
              <a:rPr lang="es-ES" dirty="0" err="1"/>
              <a:t>please</a:t>
            </a:r>
            <a:r>
              <a:rPr lang="es-ES" dirty="0"/>
              <a:t> </a:t>
            </a:r>
            <a:r>
              <a:rPr lang="es-ES" dirty="0" err="1"/>
              <a:t>don’t</a:t>
            </a:r>
            <a:r>
              <a:rPr lang="es-ES" dirty="0"/>
              <a:t> </a:t>
            </a:r>
            <a:r>
              <a:rPr lang="es-ES" dirty="0" err="1"/>
              <a:t>worry</a:t>
            </a:r>
            <a:r>
              <a:rPr lang="es-ES" dirty="0"/>
              <a:t> </a:t>
            </a:r>
            <a:r>
              <a:rPr lang="es-ES" dirty="0" err="1"/>
              <a:t>about</a:t>
            </a:r>
            <a:r>
              <a:rPr lang="es-ES" dirty="0"/>
              <a:t> </a:t>
            </a:r>
            <a:r>
              <a:rPr lang="es-ES" dirty="0" err="1"/>
              <a:t>that</a:t>
            </a:r>
            <a:r>
              <a:rPr lang="es-ES" dirty="0"/>
              <a:t>!</a:t>
            </a:r>
          </a:p>
          <a:p>
            <a:endParaRPr lang="es-ES" dirty="0"/>
          </a:p>
          <a:p>
            <a:r>
              <a:rPr lang="es-ES" b="1" dirty="0" err="1"/>
              <a:t>Please</a:t>
            </a:r>
            <a:r>
              <a:rPr lang="es-ES" b="1" dirty="0"/>
              <a:t> </a:t>
            </a:r>
            <a:r>
              <a:rPr lang="es-ES" b="1" dirty="0" err="1"/>
              <a:t>get</a:t>
            </a:r>
            <a:r>
              <a:rPr lang="es-ES" b="1" dirty="0"/>
              <a:t> in </a:t>
            </a:r>
            <a:r>
              <a:rPr lang="es-ES" b="1" dirty="0" err="1"/>
              <a:t>touch</a:t>
            </a:r>
            <a:r>
              <a:rPr lang="es-ES" b="1" dirty="0"/>
              <a:t> </a:t>
            </a:r>
            <a:r>
              <a:rPr lang="es-ES" b="1" dirty="0" err="1"/>
              <a:t>then</a:t>
            </a:r>
            <a:r>
              <a:rPr lang="es-ES" b="1" dirty="0"/>
              <a:t> </a:t>
            </a:r>
            <a:r>
              <a:rPr lang="es-ES" b="1" dirty="0" err="1"/>
              <a:t>if</a:t>
            </a:r>
            <a:r>
              <a:rPr lang="es-ES" b="1" dirty="0"/>
              <a:t> </a:t>
            </a:r>
            <a:r>
              <a:rPr lang="es-ES" b="1" dirty="0" err="1"/>
              <a:t>you</a:t>
            </a:r>
            <a:r>
              <a:rPr lang="es-ES" b="1" dirty="0"/>
              <a:t> </a:t>
            </a:r>
            <a:r>
              <a:rPr lang="es-ES" b="1" dirty="0" err="1"/>
              <a:t>were</a:t>
            </a:r>
            <a:r>
              <a:rPr lang="es-ES" b="1" dirty="0"/>
              <a:t> to be </a:t>
            </a:r>
            <a:r>
              <a:rPr lang="es-ES" b="1" dirty="0" err="1"/>
              <a:t>interested</a:t>
            </a:r>
            <a:r>
              <a:rPr lang="es-ES" b="1" dirty="0"/>
              <a:t> in </a:t>
            </a:r>
            <a:r>
              <a:rPr lang="es-ES" b="1" dirty="0" err="1"/>
              <a:t>this</a:t>
            </a:r>
            <a:r>
              <a:rPr lang="es-ES" b="1" dirty="0"/>
              <a:t> </a:t>
            </a:r>
            <a:r>
              <a:rPr lang="es-ES" b="1" dirty="0" err="1"/>
              <a:t>kind</a:t>
            </a:r>
            <a:r>
              <a:rPr lang="es-ES" b="1" dirty="0"/>
              <a:t> of position and </a:t>
            </a:r>
            <a:r>
              <a:rPr lang="es-ES" b="1" dirty="0" err="1"/>
              <a:t>we</a:t>
            </a:r>
            <a:r>
              <a:rPr lang="es-ES" b="1" dirty="0"/>
              <a:t> </a:t>
            </a:r>
            <a:r>
              <a:rPr lang="es-ES" b="1" dirty="0" err="1"/>
              <a:t>will</a:t>
            </a:r>
            <a:r>
              <a:rPr lang="es-ES" b="1" dirty="0"/>
              <a:t> </a:t>
            </a:r>
            <a:r>
              <a:rPr lang="es-ES" b="1" dirty="0" err="1"/>
              <a:t>have</a:t>
            </a:r>
            <a:r>
              <a:rPr lang="es-ES" b="1" dirty="0"/>
              <a:t> a look and </a:t>
            </a:r>
            <a:r>
              <a:rPr lang="es-ES" b="1" dirty="0" err="1"/>
              <a:t>see</a:t>
            </a:r>
            <a:r>
              <a:rPr lang="es-ES" b="1" dirty="0"/>
              <a:t> </a:t>
            </a:r>
            <a:r>
              <a:rPr lang="es-ES" b="1" dirty="0" err="1"/>
              <a:t>if</a:t>
            </a:r>
            <a:r>
              <a:rPr lang="es-ES" b="1" dirty="0"/>
              <a:t> </a:t>
            </a:r>
            <a:r>
              <a:rPr lang="es-ES" b="1" dirty="0" err="1"/>
              <a:t>we</a:t>
            </a:r>
            <a:r>
              <a:rPr lang="es-ES" b="1" dirty="0"/>
              <a:t> can </a:t>
            </a:r>
            <a:r>
              <a:rPr lang="es-ES" b="1" dirty="0" err="1"/>
              <a:t>find</a:t>
            </a:r>
            <a:endParaRPr lang="es-ES" b="1" dirty="0"/>
          </a:p>
          <a:p>
            <a:r>
              <a:rPr lang="es-ES" b="1" dirty="0" err="1"/>
              <a:t>something</a:t>
            </a:r>
            <a:r>
              <a:rPr lang="es-ES" b="1" dirty="0"/>
              <a:t> </a:t>
            </a:r>
            <a:r>
              <a:rPr lang="es-ES" b="1" dirty="0" err="1"/>
              <a:t>for</a:t>
            </a:r>
            <a:r>
              <a:rPr lang="es-ES" b="1" dirty="0"/>
              <a:t> </a:t>
            </a:r>
            <a:r>
              <a:rPr lang="es-ES" b="1" dirty="0" err="1"/>
              <a:t>you</a:t>
            </a:r>
            <a:r>
              <a:rPr lang="es-ES" b="1" dirty="0"/>
              <a:t>.</a:t>
            </a:r>
          </a:p>
          <a:p>
            <a:endParaRPr lang="en-GB" dirty="0"/>
          </a:p>
        </p:txBody>
      </p:sp>
    </p:spTree>
    <p:extLst>
      <p:ext uri="{BB962C8B-B14F-4D97-AF65-F5344CB8AC3E}">
        <p14:creationId xmlns:p14="http://schemas.microsoft.com/office/powerpoint/2010/main" val="26684206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sz="3600" dirty="0">
                <a:solidFill>
                  <a:srgbClr val="00B0F0"/>
                </a:solidFill>
                <a:latin typeface="Calibri" panose="020F0502020204030204"/>
              </a:rPr>
              <a:t>6.   CURRENT VACANCIES!, SALARY AND OTHERS CONTRACT CONDITIONS</a:t>
            </a:r>
            <a:r>
              <a:rPr lang="en-GB" sz="3600" dirty="0">
                <a:solidFill>
                  <a:prstClr val="black"/>
                </a:solidFill>
                <a:latin typeface="Calibri" panose="020F0502020204030204"/>
              </a:rPr>
              <a:t>.</a:t>
            </a:r>
            <a:br>
              <a:rPr lang="en-GB" sz="2400" dirty="0">
                <a:solidFill>
                  <a:prstClr val="black"/>
                </a:solidFill>
                <a:latin typeface="Calibri" panose="020F0502020204030204"/>
              </a:rPr>
            </a:br>
            <a:endParaRPr lang="en-GB" dirty="0"/>
          </a:p>
        </p:txBody>
      </p:sp>
      <p:sp>
        <p:nvSpPr>
          <p:cNvPr id="3" name="CuadroTexto 2"/>
          <p:cNvSpPr txBox="1"/>
          <p:nvPr/>
        </p:nvSpPr>
        <p:spPr>
          <a:xfrm>
            <a:off x="1" y="1518410"/>
            <a:ext cx="12770658" cy="5693866"/>
          </a:xfrm>
          <a:prstGeom prst="rect">
            <a:avLst/>
          </a:prstGeom>
          <a:noFill/>
        </p:spPr>
        <p:txBody>
          <a:bodyPr wrap="square" rtlCol="0">
            <a:spAutoFit/>
          </a:bodyPr>
          <a:lstStyle/>
          <a:p>
            <a:r>
              <a:rPr lang="en-GB" sz="2800" b="1" u="sng" dirty="0"/>
              <a:t>REQUIREMENTS AND QUALIFICATIONS 1</a:t>
            </a:r>
            <a:r>
              <a:rPr lang="en-GB" sz="2800" b="1" dirty="0"/>
              <a:t>:</a:t>
            </a:r>
          </a:p>
          <a:p>
            <a:endParaRPr lang="en-GB" sz="2800" b="1" dirty="0"/>
          </a:p>
          <a:p>
            <a:pPr marL="457200" indent="-457200">
              <a:buFontTx/>
              <a:buChar char="-"/>
            </a:pPr>
            <a:r>
              <a:rPr lang="en-GB" sz="2800" dirty="0"/>
              <a:t>Minimum of 6-7 years experience (after primary medical qualification) in the</a:t>
            </a:r>
          </a:p>
          <a:p>
            <a:r>
              <a:rPr lang="en-GB" sz="2800" dirty="0"/>
              <a:t>Practice of the medical profession, of which no less than 5 have been devoted</a:t>
            </a:r>
          </a:p>
          <a:p>
            <a:r>
              <a:rPr lang="en-GB" sz="2800" dirty="0"/>
              <a:t>to your medical specialty.</a:t>
            </a:r>
          </a:p>
          <a:p>
            <a:endParaRPr lang="en-GB" sz="2800" dirty="0"/>
          </a:p>
          <a:p>
            <a:pPr marL="457200" indent="-457200">
              <a:buFontTx/>
              <a:buChar char="-"/>
            </a:pPr>
            <a:r>
              <a:rPr lang="en-GB" sz="2800" dirty="0"/>
              <a:t>Very High level of written and spoken English (Equivalent to a C1 or Proficiency </a:t>
            </a:r>
          </a:p>
          <a:p>
            <a:r>
              <a:rPr lang="en-GB" sz="2800" dirty="0"/>
              <a:t>Level).</a:t>
            </a:r>
          </a:p>
          <a:p>
            <a:endParaRPr lang="en-GB" sz="2800" dirty="0"/>
          </a:p>
          <a:p>
            <a:r>
              <a:rPr lang="en-GB" sz="2800" dirty="0"/>
              <a:t>- Preferably with experience in an English speaking country (UK, AUST, NZ, SA, CAN).</a:t>
            </a:r>
          </a:p>
          <a:p>
            <a:r>
              <a:rPr lang="en-GB" sz="2800" dirty="0"/>
              <a:t>Although many times could not be essential if point number 2 is correct.</a:t>
            </a:r>
          </a:p>
          <a:p>
            <a:endParaRPr lang="en-GB" sz="2800" dirty="0"/>
          </a:p>
          <a:p>
            <a:endParaRPr lang="en-GB" sz="2800" dirty="0"/>
          </a:p>
        </p:txBody>
      </p:sp>
    </p:spTree>
    <p:extLst>
      <p:ext uri="{BB962C8B-B14F-4D97-AF65-F5344CB8AC3E}">
        <p14:creationId xmlns:p14="http://schemas.microsoft.com/office/powerpoint/2010/main" val="2953521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sz="3200" dirty="0">
                <a:solidFill>
                  <a:srgbClr val="00B0F0"/>
                </a:solidFill>
                <a:latin typeface="Calibri" panose="020F0502020204030204"/>
              </a:rPr>
              <a:t>6.   CURRENT VACANCIES!, SALARY AND OTHERS CONTRACT CONDITIONS</a:t>
            </a:r>
            <a:r>
              <a:rPr lang="en-GB" sz="3200" dirty="0">
                <a:solidFill>
                  <a:prstClr val="black"/>
                </a:solidFill>
                <a:latin typeface="Calibri" panose="020F0502020204030204"/>
              </a:rPr>
              <a:t>.</a:t>
            </a:r>
            <a:br>
              <a:rPr lang="en-GB" sz="2200" dirty="0">
                <a:solidFill>
                  <a:prstClr val="black"/>
                </a:solidFill>
                <a:latin typeface="Calibri" panose="020F0502020204030204"/>
              </a:rPr>
            </a:br>
            <a:endParaRPr lang="en-GB" dirty="0"/>
          </a:p>
        </p:txBody>
      </p:sp>
      <p:sp>
        <p:nvSpPr>
          <p:cNvPr id="3" name="CuadroTexto 2"/>
          <p:cNvSpPr txBox="1"/>
          <p:nvPr/>
        </p:nvSpPr>
        <p:spPr>
          <a:xfrm>
            <a:off x="1232452" y="1815548"/>
            <a:ext cx="9469644" cy="4832092"/>
          </a:xfrm>
          <a:prstGeom prst="rect">
            <a:avLst/>
          </a:prstGeom>
          <a:noFill/>
        </p:spPr>
        <p:txBody>
          <a:bodyPr wrap="none" rtlCol="0">
            <a:spAutoFit/>
          </a:bodyPr>
          <a:lstStyle/>
          <a:p>
            <a:pPr lvl="0"/>
            <a:r>
              <a:rPr lang="en-GB" sz="2800" b="1" u="sng" dirty="0">
                <a:solidFill>
                  <a:prstClr val="black"/>
                </a:solidFill>
              </a:rPr>
              <a:t>REQUIREMENTS AND QUALIFICATIONS 2</a:t>
            </a:r>
            <a:r>
              <a:rPr lang="en-GB" sz="2800" b="1" dirty="0">
                <a:solidFill>
                  <a:prstClr val="black"/>
                </a:solidFill>
              </a:rPr>
              <a:t>:</a:t>
            </a:r>
          </a:p>
          <a:p>
            <a:pPr lvl="0"/>
            <a:endParaRPr lang="en-GB" sz="2800" b="1" dirty="0">
              <a:solidFill>
                <a:prstClr val="black"/>
              </a:solidFill>
            </a:endParaRPr>
          </a:p>
          <a:p>
            <a:pPr lvl="0"/>
            <a:r>
              <a:rPr lang="en-GB" sz="2800" dirty="0">
                <a:solidFill>
                  <a:prstClr val="black"/>
                </a:solidFill>
              </a:rPr>
              <a:t>-    Eligibility to Registrar with the IMC on the specialist division. </a:t>
            </a:r>
          </a:p>
          <a:p>
            <a:pPr lvl="0"/>
            <a:endParaRPr lang="en-GB" sz="2800" dirty="0">
              <a:solidFill>
                <a:prstClr val="black"/>
              </a:solidFill>
            </a:endParaRPr>
          </a:p>
          <a:p>
            <a:pPr marL="457200" lvl="0" indent="-457200">
              <a:buFontTx/>
              <a:buChar char="-"/>
            </a:pPr>
            <a:r>
              <a:rPr lang="en-GB" sz="2800" dirty="0">
                <a:solidFill>
                  <a:prstClr val="black"/>
                </a:solidFill>
              </a:rPr>
              <a:t>Medical specialties like Gastroenterology, Rheumatology,</a:t>
            </a:r>
          </a:p>
          <a:p>
            <a:pPr lvl="0"/>
            <a:r>
              <a:rPr lang="en-GB" sz="2800" dirty="0">
                <a:solidFill>
                  <a:prstClr val="black"/>
                </a:solidFill>
              </a:rPr>
              <a:t>Endocrinology, Cardiology, etc. Should all have experience in </a:t>
            </a:r>
          </a:p>
          <a:p>
            <a:pPr lvl="0"/>
            <a:r>
              <a:rPr lang="en-GB" sz="2800" dirty="0">
                <a:solidFill>
                  <a:prstClr val="black"/>
                </a:solidFill>
              </a:rPr>
              <a:t>GIM (General Internal Medicine).</a:t>
            </a:r>
          </a:p>
          <a:p>
            <a:pPr lvl="0"/>
            <a:endParaRPr lang="en-GB" sz="2800" dirty="0">
              <a:solidFill>
                <a:prstClr val="black"/>
              </a:solidFill>
            </a:endParaRPr>
          </a:p>
          <a:p>
            <a:pPr lvl="0"/>
            <a:r>
              <a:rPr lang="en-GB" sz="2800" dirty="0">
                <a:solidFill>
                  <a:prstClr val="black"/>
                </a:solidFill>
              </a:rPr>
              <a:t>-   All Paediatricians with experience in neonatology.</a:t>
            </a:r>
          </a:p>
          <a:p>
            <a:pPr lvl="0"/>
            <a:endParaRPr lang="en-GB" sz="2800" b="1" dirty="0">
              <a:solidFill>
                <a:prstClr val="black"/>
              </a:solidFill>
            </a:endParaRPr>
          </a:p>
          <a:p>
            <a:pPr lvl="0"/>
            <a:endParaRPr lang="en-GB" sz="2800" b="1" dirty="0">
              <a:solidFill>
                <a:prstClr val="black"/>
              </a:solidFill>
            </a:endParaRPr>
          </a:p>
        </p:txBody>
      </p:sp>
    </p:spTree>
    <p:extLst>
      <p:ext uri="{BB962C8B-B14F-4D97-AF65-F5344CB8AC3E}">
        <p14:creationId xmlns:p14="http://schemas.microsoft.com/office/powerpoint/2010/main" val="3125341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n-GB" sz="3600" dirty="0">
                <a:solidFill>
                  <a:srgbClr val="00B0F0"/>
                </a:solidFill>
                <a:latin typeface="Calibri" panose="020F0502020204030204"/>
              </a:rPr>
              <a:t>6.   CURRENT VACANCIES!, SALARY AND OTHERS CONTRACT CONDITIONS.</a:t>
            </a:r>
            <a:br>
              <a:rPr lang="en-GB" sz="2400" dirty="0">
                <a:solidFill>
                  <a:prstClr val="black"/>
                </a:solidFill>
                <a:latin typeface="Calibri" panose="020F0502020204030204"/>
              </a:rPr>
            </a:br>
            <a:endParaRPr lang="en-GB" dirty="0"/>
          </a:p>
        </p:txBody>
      </p:sp>
      <p:sp>
        <p:nvSpPr>
          <p:cNvPr id="4" name="CuadroTexto 3"/>
          <p:cNvSpPr txBox="1"/>
          <p:nvPr/>
        </p:nvSpPr>
        <p:spPr>
          <a:xfrm>
            <a:off x="838200" y="1524187"/>
            <a:ext cx="10283687" cy="4832092"/>
          </a:xfrm>
          <a:prstGeom prst="rect">
            <a:avLst/>
          </a:prstGeom>
          <a:noFill/>
        </p:spPr>
        <p:txBody>
          <a:bodyPr wrap="square" rtlCol="0">
            <a:spAutoFit/>
          </a:bodyPr>
          <a:lstStyle/>
          <a:p>
            <a:r>
              <a:rPr lang="en-GB" sz="2800" b="1" dirty="0"/>
              <a:t>Registrar Positions in (For the July 2025 intake + ongoing)</a:t>
            </a:r>
            <a:r>
              <a:rPr lang="en-GB" sz="2800" dirty="0"/>
              <a:t>:</a:t>
            </a:r>
          </a:p>
          <a:p>
            <a:endParaRPr lang="en-GB" sz="2800" dirty="0"/>
          </a:p>
          <a:p>
            <a:r>
              <a:rPr lang="en-GB" sz="2800" dirty="0"/>
              <a:t> Registrars in Paediatrics (with neonatal experience), Registrars in Anaesthesia, Registrar in General Internal Medicine (with an interest in Gastroenterology, Respiratory Medicine, Endocrinology, Cardiology, Rheumatology), Registrars for the AMAU, Registrars in Obstetrics and Gynaecology, Registrars in Orthopaedics, Registrars in Medical Oncology, Registrar in Geriatric Medicine, Registrar in Nephrology with experience in GIM, Registrars in Palliative care, Registrars in Neurology, Registrars Microbiology, Registrars in Haematology, Registrars in Urology and Registrars in Emergency Medicine. </a:t>
            </a:r>
          </a:p>
        </p:txBody>
      </p:sp>
    </p:spTree>
    <p:extLst>
      <p:ext uri="{BB962C8B-B14F-4D97-AF65-F5344CB8AC3E}">
        <p14:creationId xmlns:p14="http://schemas.microsoft.com/office/powerpoint/2010/main" val="7217739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3" name="CuadroTexto 2"/>
          <p:cNvSpPr txBox="1"/>
          <p:nvPr/>
        </p:nvSpPr>
        <p:spPr>
          <a:xfrm>
            <a:off x="227634" y="2054087"/>
            <a:ext cx="12204238" cy="5678478"/>
          </a:xfrm>
          <a:prstGeom prst="rect">
            <a:avLst/>
          </a:prstGeom>
          <a:noFill/>
        </p:spPr>
        <p:txBody>
          <a:bodyPr wrap="none" rtlCol="0">
            <a:spAutoFit/>
          </a:bodyPr>
          <a:lstStyle/>
          <a:p>
            <a:r>
              <a:rPr lang="en-GB" sz="2800" b="1" u="sng" dirty="0"/>
              <a:t>Locations</a:t>
            </a:r>
            <a:r>
              <a:rPr lang="en-GB" sz="2800" dirty="0"/>
              <a:t>: County Dublin, Laois, Cavan, Mayo, Sligo, Donegal, Wexford, Cork,</a:t>
            </a:r>
          </a:p>
          <a:p>
            <a:r>
              <a:rPr lang="en-GB" sz="2800" dirty="0"/>
              <a:t>Galway, Kerry, Louth, Westmeath, Kilkenny, Tipperary, Kildare, Offaly, Waterford,</a:t>
            </a:r>
          </a:p>
          <a:p>
            <a:r>
              <a:rPr lang="en-GB" sz="2800" dirty="0"/>
              <a:t>Wexford and Limerick.    </a:t>
            </a:r>
            <a:r>
              <a:rPr lang="en-GB" dirty="0"/>
              <a:t> </a:t>
            </a:r>
          </a:p>
          <a:p>
            <a:endParaRPr lang="en-GB" dirty="0"/>
          </a:p>
          <a:p>
            <a:endParaRPr lang="en-GB" dirty="0"/>
          </a:p>
          <a:p>
            <a:r>
              <a:rPr lang="en-GB" sz="2700" b="1" u="sng" dirty="0">
                <a:solidFill>
                  <a:prstClr val="black"/>
                </a:solidFill>
              </a:rPr>
              <a:t>Benefits:</a:t>
            </a:r>
            <a:r>
              <a:rPr lang="en-GB" sz="2700" dirty="0">
                <a:solidFill>
                  <a:prstClr val="black"/>
                </a:solidFill>
              </a:rPr>
              <a:t> </a:t>
            </a:r>
          </a:p>
          <a:p>
            <a:endParaRPr lang="en-GB" sz="2700" dirty="0">
              <a:solidFill>
                <a:prstClr val="black"/>
              </a:solidFill>
            </a:endParaRPr>
          </a:p>
          <a:p>
            <a:pPr marL="457200" indent="-457200">
              <a:buFontTx/>
              <a:buChar char="-"/>
            </a:pPr>
            <a:r>
              <a:rPr lang="en-GB" sz="2700" dirty="0">
                <a:solidFill>
                  <a:prstClr val="black"/>
                </a:solidFill>
              </a:rPr>
              <a:t>Initial contracts of 1 year normally as from the </a:t>
            </a:r>
            <a:r>
              <a:rPr lang="en-GB" sz="2700" b="1" u="sng" dirty="0">
                <a:solidFill>
                  <a:prstClr val="black"/>
                </a:solidFill>
              </a:rPr>
              <a:t>6</a:t>
            </a:r>
            <a:r>
              <a:rPr lang="en-GB" sz="2700" b="1" u="sng" baseline="30000" dirty="0">
                <a:solidFill>
                  <a:prstClr val="black"/>
                </a:solidFill>
              </a:rPr>
              <a:t>th</a:t>
            </a:r>
            <a:r>
              <a:rPr lang="en-GB" sz="2700" b="1" u="sng" dirty="0">
                <a:solidFill>
                  <a:prstClr val="black"/>
                </a:solidFill>
              </a:rPr>
              <a:t> of July 2026 </a:t>
            </a:r>
            <a:r>
              <a:rPr lang="en-GB" sz="2700" dirty="0">
                <a:solidFill>
                  <a:prstClr val="black"/>
                </a:solidFill>
              </a:rPr>
              <a:t>(from July </a:t>
            </a:r>
          </a:p>
          <a:p>
            <a:r>
              <a:rPr lang="en-GB" sz="2700" dirty="0">
                <a:solidFill>
                  <a:prstClr val="black"/>
                </a:solidFill>
              </a:rPr>
              <a:t>2026 to July 2027). </a:t>
            </a:r>
          </a:p>
          <a:p>
            <a:endParaRPr lang="en-GB" sz="2700" dirty="0">
              <a:solidFill>
                <a:prstClr val="black"/>
              </a:solidFill>
            </a:endParaRPr>
          </a:p>
          <a:p>
            <a:pPr marL="457200" indent="-457200">
              <a:buFontTx/>
              <a:buChar char="-"/>
            </a:pPr>
            <a:r>
              <a:rPr lang="en-GB" sz="2700" dirty="0">
                <a:solidFill>
                  <a:prstClr val="black"/>
                </a:solidFill>
              </a:rPr>
              <a:t>Possibility to become a Consultant in the near future (maximum of 1-2 year for </a:t>
            </a:r>
          </a:p>
          <a:p>
            <a:r>
              <a:rPr lang="en-GB" sz="2700" dirty="0">
                <a:solidFill>
                  <a:prstClr val="black"/>
                </a:solidFill>
              </a:rPr>
              <a:t>EU Specialist doctors). We can help in this process also.</a:t>
            </a:r>
          </a:p>
          <a:p>
            <a:endParaRPr lang="en-GB" sz="2700" dirty="0">
              <a:solidFill>
                <a:prstClr val="black"/>
              </a:solidFill>
            </a:endParaRPr>
          </a:p>
          <a:p>
            <a:r>
              <a:rPr lang="en-GB" sz="2700" dirty="0">
                <a:solidFill>
                  <a:prstClr val="black"/>
                </a:solidFill>
              </a:rPr>
              <a:t>  </a:t>
            </a:r>
            <a:endParaRPr lang="en-GB" dirty="0"/>
          </a:p>
        </p:txBody>
      </p:sp>
    </p:spTree>
    <p:extLst>
      <p:ext uri="{BB962C8B-B14F-4D97-AF65-F5344CB8AC3E}">
        <p14:creationId xmlns:p14="http://schemas.microsoft.com/office/powerpoint/2010/main" val="20402920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3" name="CuadroTexto 2"/>
          <p:cNvSpPr txBox="1"/>
          <p:nvPr/>
        </p:nvSpPr>
        <p:spPr>
          <a:xfrm>
            <a:off x="225287" y="1186538"/>
            <a:ext cx="11741425" cy="7017306"/>
          </a:xfrm>
          <a:prstGeom prst="rect">
            <a:avLst/>
          </a:prstGeom>
          <a:noFill/>
        </p:spPr>
        <p:txBody>
          <a:bodyPr wrap="square" rtlCol="0">
            <a:spAutoFit/>
          </a:bodyPr>
          <a:lstStyle/>
          <a:p>
            <a:pPr lvl="0"/>
            <a:r>
              <a:rPr lang="en-GB" sz="2700" dirty="0">
                <a:solidFill>
                  <a:prstClr val="black"/>
                </a:solidFill>
              </a:rPr>
              <a:t>Gross annual BASIC salary of  </a:t>
            </a:r>
            <a:r>
              <a:rPr lang="en-GB" sz="2700" b="1" dirty="0">
                <a:solidFill>
                  <a:prstClr val="black"/>
                </a:solidFill>
              </a:rPr>
              <a:t>€69,580-€81,937 </a:t>
            </a:r>
            <a:r>
              <a:rPr lang="en-GB" sz="2700" dirty="0">
                <a:solidFill>
                  <a:prstClr val="black"/>
                </a:solidFill>
              </a:rPr>
              <a:t>+ on-calls + allowances. Expected salary (including 4-5 on-calls) of €110,000-120,000. Around </a:t>
            </a:r>
            <a:r>
              <a:rPr lang="en-GB" sz="2700" b="1" dirty="0">
                <a:solidFill>
                  <a:prstClr val="black"/>
                </a:solidFill>
              </a:rPr>
              <a:t>5000€ net in the bank per month.</a:t>
            </a:r>
          </a:p>
          <a:p>
            <a:pPr lvl="0"/>
            <a:br>
              <a:rPr lang="en-GB" sz="2700" dirty="0">
                <a:solidFill>
                  <a:prstClr val="black"/>
                </a:solidFill>
              </a:rPr>
            </a:br>
            <a:r>
              <a:rPr lang="en-GB" sz="2700" dirty="0">
                <a:solidFill>
                  <a:prstClr val="black"/>
                </a:solidFill>
              </a:rPr>
              <a:t>- 3 weeks holiday per semester.</a:t>
            </a:r>
            <a:br>
              <a:rPr lang="en-GB" sz="2700" dirty="0">
                <a:solidFill>
                  <a:prstClr val="black"/>
                </a:solidFill>
              </a:rPr>
            </a:br>
            <a:br>
              <a:rPr lang="en-GB" sz="2700" dirty="0">
                <a:solidFill>
                  <a:prstClr val="black"/>
                </a:solidFill>
              </a:rPr>
            </a:br>
            <a:r>
              <a:rPr lang="en-GB" sz="2700" dirty="0">
                <a:solidFill>
                  <a:prstClr val="black"/>
                </a:solidFill>
              </a:rPr>
              <a:t>- 18 study days leave per semester to attend conferences or further education.</a:t>
            </a:r>
            <a:br>
              <a:rPr lang="en-GB" sz="2700" dirty="0">
                <a:solidFill>
                  <a:prstClr val="black"/>
                </a:solidFill>
              </a:rPr>
            </a:br>
            <a:br>
              <a:rPr lang="en-GB" sz="2700" dirty="0">
                <a:solidFill>
                  <a:prstClr val="black"/>
                </a:solidFill>
              </a:rPr>
            </a:br>
            <a:r>
              <a:rPr lang="en-GB" sz="2700" dirty="0">
                <a:solidFill>
                  <a:prstClr val="black"/>
                </a:solidFill>
              </a:rPr>
              <a:t>- A clinical Indemnity insurance is included provided you attend patients only at the hospital venues! (For Consultants the same applies).</a:t>
            </a:r>
          </a:p>
          <a:p>
            <a:pPr lvl="0"/>
            <a:endParaRPr lang="en-GB" sz="2700" dirty="0">
              <a:solidFill>
                <a:prstClr val="black"/>
              </a:solidFill>
            </a:endParaRPr>
          </a:p>
          <a:p>
            <a:pPr marL="457200" lvl="0" indent="-457200">
              <a:buFontTx/>
              <a:buChar char="-"/>
            </a:pPr>
            <a:r>
              <a:rPr lang="en-GB" sz="2700" dirty="0">
                <a:solidFill>
                  <a:prstClr val="black"/>
                </a:solidFill>
              </a:rPr>
              <a:t>Child Benefit of 140€/child*month. Up to the age of 18 Years old.</a:t>
            </a:r>
          </a:p>
          <a:p>
            <a:pPr marL="457200" lvl="0" indent="-457200">
              <a:buFontTx/>
              <a:buChar char="-"/>
            </a:pPr>
            <a:endParaRPr lang="en-GB" sz="2700" dirty="0">
              <a:solidFill>
                <a:prstClr val="black"/>
              </a:solidFill>
            </a:endParaRPr>
          </a:p>
          <a:p>
            <a:pPr marL="457200" lvl="0" indent="-457200">
              <a:buFontTx/>
              <a:buChar char="-"/>
            </a:pPr>
            <a:r>
              <a:rPr lang="en-GB" sz="2700" dirty="0">
                <a:solidFill>
                  <a:prstClr val="black"/>
                </a:solidFill>
              </a:rPr>
              <a:t>Free publicly subsidized schools. High educational standard. </a:t>
            </a:r>
          </a:p>
          <a:p>
            <a:pPr lvl="0"/>
            <a:endParaRPr lang="en-GB" sz="2700" dirty="0">
              <a:solidFill>
                <a:prstClr val="black"/>
              </a:solidFill>
            </a:endParaRPr>
          </a:p>
          <a:p>
            <a:pPr lvl="0"/>
            <a:br>
              <a:rPr lang="en-GB" sz="2700" dirty="0">
                <a:solidFill>
                  <a:prstClr val="black"/>
                </a:solidFill>
              </a:rPr>
            </a:br>
            <a:endParaRPr lang="en-GB" dirty="0"/>
          </a:p>
        </p:txBody>
      </p:sp>
    </p:spTree>
    <p:extLst>
      <p:ext uri="{BB962C8B-B14F-4D97-AF65-F5344CB8AC3E}">
        <p14:creationId xmlns:p14="http://schemas.microsoft.com/office/powerpoint/2010/main" val="3974438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4" name="CuadroTexto 3"/>
          <p:cNvSpPr txBox="1"/>
          <p:nvPr/>
        </p:nvSpPr>
        <p:spPr>
          <a:xfrm>
            <a:off x="940905" y="1690688"/>
            <a:ext cx="9621078" cy="523220"/>
          </a:xfrm>
          <a:prstGeom prst="rect">
            <a:avLst/>
          </a:prstGeom>
          <a:noFill/>
        </p:spPr>
        <p:txBody>
          <a:bodyPr wrap="square" rtlCol="0">
            <a:spAutoFit/>
          </a:bodyPr>
          <a:lstStyle/>
          <a:p>
            <a:pPr lvl="0"/>
            <a:r>
              <a:rPr lang="en-GB" sz="2800" b="1" u="sng" dirty="0">
                <a:solidFill>
                  <a:prstClr val="black"/>
                </a:solidFill>
              </a:rPr>
              <a:t>REQUIREMENTS AND QUALIFICATIONS (Registrar positions)</a:t>
            </a:r>
            <a:r>
              <a:rPr lang="en-GB" sz="2800" b="1" dirty="0">
                <a:solidFill>
                  <a:prstClr val="black"/>
                </a:solidFill>
              </a:rPr>
              <a:t>:</a:t>
            </a:r>
          </a:p>
        </p:txBody>
      </p:sp>
      <p:sp>
        <p:nvSpPr>
          <p:cNvPr id="5" name="CuadroTexto 4"/>
          <p:cNvSpPr txBox="1"/>
          <p:nvPr/>
        </p:nvSpPr>
        <p:spPr>
          <a:xfrm>
            <a:off x="940905" y="2703016"/>
            <a:ext cx="10827025" cy="4154984"/>
          </a:xfrm>
          <a:prstGeom prst="rect">
            <a:avLst/>
          </a:prstGeom>
          <a:noFill/>
        </p:spPr>
        <p:txBody>
          <a:bodyPr wrap="square" rtlCol="0">
            <a:spAutoFit/>
          </a:bodyPr>
          <a:lstStyle/>
          <a:p>
            <a:pPr marL="342900" indent="-342900">
              <a:buFontTx/>
              <a:buChar char="-"/>
            </a:pPr>
            <a:r>
              <a:rPr lang="en-GB" sz="2400" dirty="0"/>
              <a:t>Eligibility to Registrar as an EU qualified doctor on the General Registrar of the Medical Council if not yet registered.</a:t>
            </a:r>
          </a:p>
          <a:p>
            <a:pPr marL="342900" indent="-342900">
              <a:buFontTx/>
              <a:buChar char="-"/>
            </a:pPr>
            <a:endParaRPr lang="en-GB" sz="2400" dirty="0"/>
          </a:p>
          <a:p>
            <a:pPr marL="342900" indent="-342900">
              <a:buFontTx/>
              <a:buChar char="-"/>
            </a:pPr>
            <a:r>
              <a:rPr lang="en-GB" sz="2400" dirty="0"/>
              <a:t>At least 4-5 years experience in the chosen specialty. All medical Specialties SHOULD have GIM experience or will not be eligible to pass the screening test of BHJ. Any candidate that has been trained or is about to finish the specialist training in an EU country will be considered for this kind of type of post.</a:t>
            </a:r>
          </a:p>
          <a:p>
            <a:pPr marL="342900" indent="-342900">
              <a:buFontTx/>
              <a:buChar char="-"/>
            </a:pPr>
            <a:endParaRPr lang="en-GB" sz="2400" dirty="0"/>
          </a:p>
          <a:p>
            <a:pPr marL="342900" indent="-342900">
              <a:buFontTx/>
              <a:buChar char="-"/>
            </a:pPr>
            <a:r>
              <a:rPr lang="en-GB" sz="2400" dirty="0"/>
              <a:t>IELTs required for nearly all HSE hospitals. Average band score 7 points. OET: B level</a:t>
            </a:r>
          </a:p>
          <a:p>
            <a:pPr marL="342900" indent="-342900">
              <a:buFontTx/>
              <a:buChar char="-"/>
            </a:pPr>
            <a:endParaRPr lang="en-GB" sz="2400" dirty="0"/>
          </a:p>
          <a:p>
            <a:pPr marL="342900" indent="-342900">
              <a:buFontTx/>
              <a:buChar char="-"/>
            </a:pPr>
            <a:r>
              <a:rPr lang="en-GB" sz="2400" dirty="0"/>
              <a:t>Very high level of written and spoken English (equivalent to a B2 level at least).</a:t>
            </a:r>
          </a:p>
        </p:txBody>
      </p:sp>
    </p:spTree>
    <p:extLst>
      <p:ext uri="{BB962C8B-B14F-4D97-AF65-F5344CB8AC3E}">
        <p14:creationId xmlns:p14="http://schemas.microsoft.com/office/powerpoint/2010/main" val="1963791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397" y="0"/>
            <a:ext cx="10515600" cy="1325563"/>
          </a:xfrm>
        </p:spPr>
        <p:txBody>
          <a:bodyPr/>
          <a:lstStyle/>
          <a:p>
            <a:r>
              <a:rPr lang="es-ES" b="1" dirty="0" err="1">
                <a:solidFill>
                  <a:srgbClr val="00B0F0"/>
                </a:solidFill>
              </a:rPr>
              <a:t>Kind</a:t>
            </a:r>
            <a:r>
              <a:rPr lang="es-ES" b="1" dirty="0">
                <a:solidFill>
                  <a:srgbClr val="00B0F0"/>
                </a:solidFill>
              </a:rPr>
              <a:t> of </a:t>
            </a:r>
            <a:r>
              <a:rPr lang="es-ES" b="1" dirty="0" err="1">
                <a:solidFill>
                  <a:srgbClr val="00B0F0"/>
                </a:solidFill>
              </a:rPr>
              <a:t>posts</a:t>
            </a:r>
            <a:r>
              <a:rPr lang="es-ES" b="1" dirty="0">
                <a:solidFill>
                  <a:srgbClr val="00B0F0"/>
                </a:solidFill>
              </a:rPr>
              <a:t> </a:t>
            </a:r>
            <a:r>
              <a:rPr lang="es-ES" b="1" dirty="0" err="1">
                <a:solidFill>
                  <a:srgbClr val="00B0F0"/>
                </a:solidFill>
              </a:rPr>
              <a:t>for</a:t>
            </a:r>
            <a:r>
              <a:rPr lang="es-ES" b="1" dirty="0">
                <a:solidFill>
                  <a:srgbClr val="00B0F0"/>
                </a:solidFill>
              </a:rPr>
              <a:t> </a:t>
            </a:r>
            <a:r>
              <a:rPr lang="es-ES" b="1" dirty="0" err="1">
                <a:solidFill>
                  <a:srgbClr val="00B0F0"/>
                </a:solidFill>
              </a:rPr>
              <a:t>Doctors</a:t>
            </a:r>
            <a:r>
              <a:rPr lang="es-ES" b="1" dirty="0">
                <a:solidFill>
                  <a:srgbClr val="00B0F0"/>
                </a:solidFill>
              </a:rPr>
              <a:t> in Ireland</a:t>
            </a:r>
            <a:endParaRPr lang="en-GB" b="1" dirty="0">
              <a:solidFill>
                <a:srgbClr val="00B0F0"/>
              </a:solidFill>
            </a:endParaRPr>
          </a:p>
        </p:txBody>
      </p:sp>
      <p:sp>
        <p:nvSpPr>
          <p:cNvPr id="3" name="TextBox 2"/>
          <p:cNvSpPr txBox="1"/>
          <p:nvPr/>
        </p:nvSpPr>
        <p:spPr>
          <a:xfrm>
            <a:off x="870397" y="1149775"/>
            <a:ext cx="10483403" cy="6124754"/>
          </a:xfrm>
          <a:prstGeom prst="rect">
            <a:avLst/>
          </a:prstGeom>
          <a:noFill/>
        </p:spPr>
        <p:txBody>
          <a:bodyPr wrap="square" rtlCol="0">
            <a:spAutoFit/>
          </a:bodyPr>
          <a:lstStyle/>
          <a:p>
            <a:r>
              <a:rPr lang="es-ES" sz="2800" b="1" dirty="0"/>
              <a:t>NCHD </a:t>
            </a:r>
            <a:r>
              <a:rPr lang="es-ES" sz="2800" b="1" dirty="0" err="1"/>
              <a:t>Doctors</a:t>
            </a:r>
            <a:r>
              <a:rPr lang="es-ES" sz="2800" b="1" dirty="0"/>
              <a:t>:</a:t>
            </a:r>
          </a:p>
          <a:p>
            <a:endParaRPr lang="es-ES" b="1" dirty="0"/>
          </a:p>
          <a:p>
            <a:r>
              <a:rPr lang="es-ES" sz="2000" b="1" dirty="0"/>
              <a:t>SHO </a:t>
            </a:r>
            <a:r>
              <a:rPr lang="es-ES" sz="2000" b="1" dirty="0" err="1"/>
              <a:t>Doctors</a:t>
            </a:r>
            <a:r>
              <a:rPr lang="es-ES" sz="2000" dirty="0"/>
              <a:t>:   </a:t>
            </a:r>
            <a:r>
              <a:rPr lang="es-ES" dirty="0" err="1"/>
              <a:t>Usually</a:t>
            </a:r>
            <a:r>
              <a:rPr lang="es-ES" dirty="0"/>
              <a:t> </a:t>
            </a:r>
            <a:r>
              <a:rPr lang="es-ES" dirty="0" err="1"/>
              <a:t>after</a:t>
            </a:r>
            <a:r>
              <a:rPr lang="es-ES" dirty="0"/>
              <a:t> </a:t>
            </a:r>
            <a:r>
              <a:rPr lang="es-ES" dirty="0" err="1"/>
              <a:t>the</a:t>
            </a:r>
            <a:r>
              <a:rPr lang="es-ES" dirty="0"/>
              <a:t> </a:t>
            </a:r>
            <a:r>
              <a:rPr lang="es-ES" dirty="0" err="1"/>
              <a:t>intern</a:t>
            </a:r>
            <a:r>
              <a:rPr lang="es-ES" dirty="0"/>
              <a:t> </a:t>
            </a:r>
            <a:r>
              <a:rPr lang="es-ES" dirty="0" err="1"/>
              <a:t>year</a:t>
            </a:r>
            <a:r>
              <a:rPr lang="es-ES" dirty="0"/>
              <a:t>. 1 </a:t>
            </a:r>
            <a:r>
              <a:rPr lang="es-ES" dirty="0" err="1"/>
              <a:t>or</a:t>
            </a:r>
            <a:r>
              <a:rPr lang="es-ES" dirty="0"/>
              <a:t> 2 </a:t>
            </a:r>
            <a:r>
              <a:rPr lang="es-ES" dirty="0" err="1"/>
              <a:t>years</a:t>
            </a:r>
            <a:r>
              <a:rPr lang="es-ES" dirty="0"/>
              <a:t> as </a:t>
            </a:r>
            <a:r>
              <a:rPr lang="es-ES" dirty="0" err="1"/>
              <a:t>an</a:t>
            </a:r>
            <a:r>
              <a:rPr lang="es-ES" dirty="0"/>
              <a:t> SHO so 2-3 </a:t>
            </a:r>
            <a:r>
              <a:rPr lang="es-ES" dirty="0" err="1"/>
              <a:t>years</a:t>
            </a:r>
            <a:r>
              <a:rPr lang="es-ES" dirty="0"/>
              <a:t> </a:t>
            </a:r>
            <a:r>
              <a:rPr lang="es-ES" dirty="0" err="1"/>
              <a:t>after</a:t>
            </a:r>
            <a:r>
              <a:rPr lang="es-ES" dirty="0"/>
              <a:t> Medical </a:t>
            </a:r>
            <a:r>
              <a:rPr lang="es-ES" dirty="0" err="1"/>
              <a:t>Graduation</a:t>
            </a:r>
            <a:r>
              <a:rPr lang="es-ES" dirty="0"/>
              <a:t>.</a:t>
            </a:r>
          </a:p>
          <a:p>
            <a:endParaRPr lang="es-ES" dirty="0"/>
          </a:p>
          <a:p>
            <a:r>
              <a:rPr lang="es-ES" dirty="0" err="1"/>
              <a:t>Salary</a:t>
            </a:r>
            <a:r>
              <a:rPr lang="es-ES" dirty="0"/>
              <a:t>: €54,745-€74,874 + </a:t>
            </a:r>
            <a:r>
              <a:rPr lang="es-ES" dirty="0" err="1"/>
              <a:t>on-calls</a:t>
            </a:r>
            <a:r>
              <a:rPr lang="es-ES" dirty="0"/>
              <a:t>.</a:t>
            </a:r>
          </a:p>
          <a:p>
            <a:endParaRPr lang="es-ES" dirty="0"/>
          </a:p>
          <a:p>
            <a:r>
              <a:rPr lang="es-ES" sz="2000" b="1" dirty="0"/>
              <a:t>Registrar </a:t>
            </a:r>
            <a:r>
              <a:rPr lang="es-ES" sz="2000" b="1" dirty="0" err="1"/>
              <a:t>Doctors</a:t>
            </a:r>
            <a:r>
              <a:rPr lang="es-ES" dirty="0"/>
              <a:t>: </a:t>
            </a:r>
            <a:r>
              <a:rPr lang="es-ES" dirty="0" err="1"/>
              <a:t>Usually</a:t>
            </a:r>
            <a:r>
              <a:rPr lang="es-ES" dirty="0"/>
              <a:t> </a:t>
            </a:r>
            <a:r>
              <a:rPr lang="es-ES" dirty="0" err="1"/>
              <a:t>after</a:t>
            </a:r>
            <a:r>
              <a:rPr lang="es-ES" dirty="0"/>
              <a:t> 4-5 </a:t>
            </a:r>
            <a:r>
              <a:rPr lang="es-ES" dirty="0" err="1"/>
              <a:t>years</a:t>
            </a:r>
            <a:r>
              <a:rPr lang="es-ES" dirty="0"/>
              <a:t> post MD. Can be in training (Basic Medical Training) </a:t>
            </a:r>
            <a:r>
              <a:rPr lang="es-ES" dirty="0" err="1"/>
              <a:t>or</a:t>
            </a:r>
            <a:r>
              <a:rPr lang="es-ES" dirty="0"/>
              <a:t> </a:t>
            </a:r>
            <a:r>
              <a:rPr lang="es-ES" dirty="0" err="1"/>
              <a:t>out</a:t>
            </a:r>
            <a:r>
              <a:rPr lang="es-ES" dirty="0"/>
              <a:t> of training. A </a:t>
            </a:r>
            <a:r>
              <a:rPr lang="es-ES" dirty="0" err="1"/>
              <a:t>lot</a:t>
            </a:r>
            <a:r>
              <a:rPr lang="es-ES" dirty="0"/>
              <a:t> of EU </a:t>
            </a:r>
            <a:r>
              <a:rPr lang="es-ES" dirty="0" err="1"/>
              <a:t>qualified</a:t>
            </a:r>
            <a:r>
              <a:rPr lang="es-ES" dirty="0"/>
              <a:t> </a:t>
            </a:r>
            <a:r>
              <a:rPr lang="es-ES" dirty="0" err="1"/>
              <a:t>specialists</a:t>
            </a:r>
            <a:r>
              <a:rPr lang="es-ES" dirty="0"/>
              <a:t> </a:t>
            </a:r>
            <a:r>
              <a:rPr lang="es-ES" dirty="0" err="1"/>
              <a:t>start</a:t>
            </a:r>
            <a:r>
              <a:rPr lang="es-ES" dirty="0"/>
              <a:t> in </a:t>
            </a:r>
            <a:r>
              <a:rPr lang="es-ES" dirty="0" err="1"/>
              <a:t>this</a:t>
            </a:r>
            <a:r>
              <a:rPr lang="es-ES" dirty="0"/>
              <a:t> grade and </a:t>
            </a:r>
            <a:r>
              <a:rPr lang="es-ES" dirty="0" err="1"/>
              <a:t>then</a:t>
            </a:r>
            <a:r>
              <a:rPr lang="es-ES" dirty="0"/>
              <a:t> </a:t>
            </a:r>
            <a:r>
              <a:rPr lang="es-ES" dirty="0" err="1"/>
              <a:t>becomes</a:t>
            </a:r>
            <a:r>
              <a:rPr lang="es-ES" dirty="0"/>
              <a:t> a Consultant after 1-2 </a:t>
            </a:r>
            <a:r>
              <a:rPr lang="es-ES" dirty="0" err="1"/>
              <a:t>years</a:t>
            </a:r>
            <a:r>
              <a:rPr lang="es-ES" dirty="0"/>
              <a:t> </a:t>
            </a:r>
            <a:r>
              <a:rPr lang="es-ES" dirty="0" err="1"/>
              <a:t>maximum</a:t>
            </a:r>
            <a:r>
              <a:rPr lang="es-ES" dirty="0"/>
              <a:t>. </a:t>
            </a:r>
            <a:r>
              <a:rPr lang="es-ES" dirty="0" err="1"/>
              <a:t>Usualy</a:t>
            </a:r>
            <a:r>
              <a:rPr lang="es-ES" dirty="0"/>
              <a:t> Registrar </a:t>
            </a:r>
            <a:r>
              <a:rPr lang="es-ES" dirty="0" err="1"/>
              <a:t>doctors</a:t>
            </a:r>
            <a:r>
              <a:rPr lang="es-ES" dirty="0"/>
              <a:t> are </a:t>
            </a:r>
            <a:r>
              <a:rPr lang="es-ES" dirty="0" err="1"/>
              <a:t>on-call</a:t>
            </a:r>
            <a:r>
              <a:rPr lang="es-ES" dirty="0"/>
              <a:t> at the </a:t>
            </a:r>
            <a:r>
              <a:rPr lang="es-ES" dirty="0" err="1"/>
              <a:t>hospitals</a:t>
            </a:r>
            <a:r>
              <a:rPr lang="es-ES" dirty="0"/>
              <a:t> </a:t>
            </a:r>
            <a:r>
              <a:rPr lang="es-ES" dirty="0" err="1"/>
              <a:t>during</a:t>
            </a:r>
            <a:r>
              <a:rPr lang="es-ES" dirty="0"/>
              <a:t> the </a:t>
            </a:r>
            <a:r>
              <a:rPr lang="es-ES" dirty="0" err="1"/>
              <a:t>night</a:t>
            </a:r>
            <a:r>
              <a:rPr lang="es-ES" dirty="0"/>
              <a:t>.</a:t>
            </a:r>
          </a:p>
          <a:p>
            <a:endParaRPr lang="es-ES" dirty="0"/>
          </a:p>
          <a:p>
            <a:r>
              <a:rPr lang="es-ES" dirty="0" err="1"/>
              <a:t>Salary</a:t>
            </a:r>
            <a:r>
              <a:rPr lang="es-ES" dirty="0"/>
              <a:t>: €69,580- €81,937 + </a:t>
            </a:r>
            <a:r>
              <a:rPr lang="es-ES" dirty="0" err="1"/>
              <a:t>on-calls</a:t>
            </a:r>
            <a:r>
              <a:rPr lang="es-ES" dirty="0"/>
              <a:t>. Total: </a:t>
            </a:r>
            <a:r>
              <a:rPr lang="es-ES" dirty="0" err="1"/>
              <a:t>Around</a:t>
            </a:r>
            <a:r>
              <a:rPr lang="es-ES" dirty="0"/>
              <a:t> 100.000-120.000€ </a:t>
            </a:r>
            <a:r>
              <a:rPr lang="es-ES" dirty="0" err="1"/>
              <a:t>gross</a:t>
            </a:r>
            <a:r>
              <a:rPr lang="es-ES" dirty="0"/>
              <a:t>/</a:t>
            </a:r>
            <a:r>
              <a:rPr lang="es-ES" dirty="0" err="1"/>
              <a:t>Year</a:t>
            </a:r>
            <a:r>
              <a:rPr lang="es-ES" dirty="0"/>
              <a:t>.</a:t>
            </a:r>
          </a:p>
          <a:p>
            <a:endParaRPr lang="es-ES" dirty="0"/>
          </a:p>
          <a:p>
            <a:r>
              <a:rPr lang="es-ES" b="1" dirty="0"/>
              <a:t>Senior Registrar /Senior </a:t>
            </a:r>
            <a:r>
              <a:rPr lang="es-ES" b="1" dirty="0" err="1"/>
              <a:t>lecturer</a:t>
            </a:r>
            <a:r>
              <a:rPr lang="es-ES" b="1" dirty="0"/>
              <a:t> position</a:t>
            </a:r>
            <a:r>
              <a:rPr lang="es-ES" dirty="0"/>
              <a:t>:  Doctors </a:t>
            </a:r>
            <a:r>
              <a:rPr lang="es-ES" dirty="0" err="1"/>
              <a:t>who</a:t>
            </a:r>
            <a:r>
              <a:rPr lang="es-ES" dirty="0"/>
              <a:t> </a:t>
            </a:r>
            <a:r>
              <a:rPr lang="es-ES" dirty="0" err="1"/>
              <a:t>have</a:t>
            </a:r>
            <a:r>
              <a:rPr lang="es-ES" dirty="0"/>
              <a:t> </a:t>
            </a:r>
            <a:r>
              <a:rPr lang="es-ES" dirty="0" err="1"/>
              <a:t>some</a:t>
            </a:r>
            <a:r>
              <a:rPr lang="es-ES" dirty="0"/>
              <a:t> </a:t>
            </a:r>
            <a:r>
              <a:rPr lang="es-ES" dirty="0" err="1"/>
              <a:t>experience</a:t>
            </a:r>
            <a:r>
              <a:rPr lang="es-ES" dirty="0"/>
              <a:t> in </a:t>
            </a:r>
            <a:r>
              <a:rPr lang="es-ES" dirty="0" err="1"/>
              <a:t>the</a:t>
            </a:r>
            <a:r>
              <a:rPr lang="es-ES" dirty="0"/>
              <a:t> country as a Registrar </a:t>
            </a:r>
            <a:r>
              <a:rPr lang="es-ES" dirty="0" err="1"/>
              <a:t>or</a:t>
            </a:r>
            <a:r>
              <a:rPr lang="es-ES" dirty="0"/>
              <a:t> </a:t>
            </a:r>
            <a:r>
              <a:rPr lang="es-ES" dirty="0" err="1"/>
              <a:t>those</a:t>
            </a:r>
            <a:r>
              <a:rPr lang="es-ES" dirty="0"/>
              <a:t> </a:t>
            </a:r>
            <a:r>
              <a:rPr lang="es-ES" dirty="0" err="1"/>
              <a:t>who</a:t>
            </a:r>
            <a:r>
              <a:rPr lang="es-ES" dirty="0"/>
              <a:t> </a:t>
            </a:r>
            <a:r>
              <a:rPr lang="es-ES" dirty="0" err="1"/>
              <a:t>would</a:t>
            </a:r>
            <a:r>
              <a:rPr lang="es-ES" dirty="0"/>
              <a:t> </a:t>
            </a:r>
            <a:r>
              <a:rPr lang="es-ES" dirty="0" err="1"/>
              <a:t>like</a:t>
            </a:r>
            <a:r>
              <a:rPr lang="es-ES" dirty="0"/>
              <a:t> to be a Consultant </a:t>
            </a:r>
            <a:r>
              <a:rPr lang="es-ES" dirty="0" err="1"/>
              <a:t>but</a:t>
            </a:r>
            <a:r>
              <a:rPr lang="es-ES" dirty="0"/>
              <a:t> </a:t>
            </a:r>
            <a:r>
              <a:rPr lang="es-ES" dirty="0" err="1"/>
              <a:t>can’t</a:t>
            </a:r>
            <a:r>
              <a:rPr lang="es-ES" dirty="0"/>
              <a:t> </a:t>
            </a:r>
            <a:r>
              <a:rPr lang="es-ES" dirty="0" err="1"/>
              <a:t>apply</a:t>
            </a:r>
            <a:r>
              <a:rPr lang="es-ES" dirty="0"/>
              <a:t> </a:t>
            </a:r>
            <a:r>
              <a:rPr lang="es-ES" dirty="0" err="1"/>
              <a:t>yet</a:t>
            </a:r>
            <a:r>
              <a:rPr lang="es-ES" dirty="0"/>
              <a:t> </a:t>
            </a:r>
            <a:r>
              <a:rPr lang="es-ES" dirty="0" err="1"/>
              <a:t>for</a:t>
            </a:r>
            <a:r>
              <a:rPr lang="es-ES" dirty="0"/>
              <a:t> </a:t>
            </a:r>
            <a:r>
              <a:rPr lang="es-ES" dirty="0" err="1"/>
              <a:t>whatever</a:t>
            </a:r>
            <a:r>
              <a:rPr lang="es-ES" dirty="0"/>
              <a:t> </a:t>
            </a:r>
            <a:r>
              <a:rPr lang="es-ES" dirty="0" err="1"/>
              <a:t>reason</a:t>
            </a:r>
            <a:r>
              <a:rPr lang="es-ES" dirty="0"/>
              <a:t>.</a:t>
            </a:r>
          </a:p>
          <a:p>
            <a:endParaRPr lang="es-ES" dirty="0"/>
          </a:p>
          <a:p>
            <a:r>
              <a:rPr lang="es-ES" dirty="0" err="1"/>
              <a:t>Salary</a:t>
            </a:r>
            <a:r>
              <a:rPr lang="es-ES" dirty="0"/>
              <a:t>: €83,017- €101,603 + </a:t>
            </a:r>
            <a:r>
              <a:rPr lang="es-ES" dirty="0" err="1"/>
              <a:t>on-calls</a:t>
            </a:r>
            <a:endParaRPr lang="es-ES" dirty="0"/>
          </a:p>
          <a:p>
            <a:endParaRPr lang="es-ES" dirty="0"/>
          </a:p>
          <a:p>
            <a:r>
              <a:rPr lang="es-ES" b="1" dirty="0" err="1"/>
              <a:t>SpR</a:t>
            </a:r>
            <a:r>
              <a:rPr lang="es-ES" b="1" dirty="0"/>
              <a:t> (</a:t>
            </a:r>
            <a:r>
              <a:rPr lang="es-ES" b="1" dirty="0" err="1"/>
              <a:t>Specialist</a:t>
            </a:r>
            <a:r>
              <a:rPr lang="es-ES" b="1" dirty="0"/>
              <a:t> </a:t>
            </a:r>
            <a:r>
              <a:rPr lang="es-ES" b="1" dirty="0" err="1"/>
              <a:t>Registrars</a:t>
            </a:r>
            <a:r>
              <a:rPr lang="es-ES" b="1" dirty="0"/>
              <a:t>): </a:t>
            </a:r>
            <a:r>
              <a:rPr lang="es-ES" dirty="0" err="1"/>
              <a:t>Doctors</a:t>
            </a:r>
            <a:r>
              <a:rPr lang="es-ES" dirty="0"/>
              <a:t> </a:t>
            </a:r>
            <a:r>
              <a:rPr lang="es-ES" dirty="0" err="1"/>
              <a:t>that</a:t>
            </a:r>
            <a:r>
              <a:rPr lang="es-ES" dirty="0"/>
              <a:t> are in </a:t>
            </a:r>
            <a:r>
              <a:rPr lang="es-ES" dirty="0" err="1"/>
              <a:t>the</a:t>
            </a:r>
            <a:r>
              <a:rPr lang="es-ES" dirty="0"/>
              <a:t> </a:t>
            </a:r>
            <a:r>
              <a:rPr lang="es-ES" dirty="0" err="1"/>
              <a:t>higher</a:t>
            </a:r>
            <a:r>
              <a:rPr lang="es-ES" dirty="0"/>
              <a:t> </a:t>
            </a:r>
            <a:r>
              <a:rPr lang="es-ES" dirty="0" err="1"/>
              <a:t>Specialist</a:t>
            </a:r>
            <a:r>
              <a:rPr lang="es-ES" dirty="0"/>
              <a:t> training </a:t>
            </a:r>
            <a:r>
              <a:rPr lang="es-ES" dirty="0" err="1"/>
              <a:t>scheme</a:t>
            </a:r>
            <a:r>
              <a:rPr lang="es-ES" dirty="0"/>
              <a:t> in Ireland. </a:t>
            </a:r>
          </a:p>
          <a:p>
            <a:endParaRPr lang="es-ES" dirty="0"/>
          </a:p>
          <a:p>
            <a:r>
              <a:rPr lang="es-ES" dirty="0" err="1"/>
              <a:t>Salary</a:t>
            </a:r>
            <a:r>
              <a:rPr lang="es-ES" dirty="0"/>
              <a:t>: €78,006- €97,120 + </a:t>
            </a:r>
            <a:r>
              <a:rPr lang="es-ES" dirty="0" err="1"/>
              <a:t>on-calls</a:t>
            </a:r>
            <a:endParaRPr lang="es-ES" dirty="0"/>
          </a:p>
          <a:p>
            <a:endParaRPr lang="es-ES" dirty="0"/>
          </a:p>
        </p:txBody>
      </p:sp>
    </p:spTree>
    <p:extLst>
      <p:ext uri="{BB962C8B-B14F-4D97-AF65-F5344CB8AC3E}">
        <p14:creationId xmlns:p14="http://schemas.microsoft.com/office/powerpoint/2010/main" val="36068551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1. What is BHJ and why do you need it to get a job in Ireland.</a:t>
            </a:r>
          </a:p>
        </p:txBody>
      </p:sp>
      <p:sp>
        <p:nvSpPr>
          <p:cNvPr id="3" name="CuadroTexto 2"/>
          <p:cNvSpPr txBox="1"/>
          <p:nvPr/>
        </p:nvSpPr>
        <p:spPr>
          <a:xfrm>
            <a:off x="513522" y="2077418"/>
            <a:ext cx="10840278" cy="5324535"/>
          </a:xfrm>
          <a:prstGeom prst="rect">
            <a:avLst/>
          </a:prstGeom>
          <a:noFill/>
        </p:spPr>
        <p:txBody>
          <a:bodyPr wrap="square" rtlCol="0">
            <a:spAutoFit/>
          </a:bodyPr>
          <a:lstStyle/>
          <a:p>
            <a:pPr marL="342900" indent="-342900">
              <a:buFontTx/>
              <a:buChar char="-"/>
            </a:pPr>
            <a:r>
              <a:rPr lang="en-GB" sz="2000" dirty="0"/>
              <a:t>BHJ (Bologna Health Jobs) is an INTERNATIONAL Recruitment agency that currently places doctors in the ROI (Republic of Ireland). We are currently based in Dublin (HQ).</a:t>
            </a:r>
          </a:p>
          <a:p>
            <a:pPr marL="342900" indent="-342900">
              <a:buFontTx/>
              <a:buChar char="-"/>
            </a:pPr>
            <a:endParaRPr lang="es-ES" sz="2000" dirty="0"/>
          </a:p>
          <a:p>
            <a:endParaRPr lang="es-ES" sz="2000" dirty="0"/>
          </a:p>
          <a:p>
            <a:pPr marL="342900" indent="-342900">
              <a:buFontTx/>
              <a:buChar char="-"/>
            </a:pPr>
            <a:r>
              <a:rPr lang="es-ES" sz="2000" dirty="0"/>
              <a:t>BHJ </a:t>
            </a:r>
            <a:r>
              <a:rPr lang="en-GB" sz="2000" dirty="0"/>
              <a:t>is</a:t>
            </a:r>
            <a:r>
              <a:rPr lang="es-ES" sz="2000" dirty="0"/>
              <a:t> in </a:t>
            </a:r>
            <a:r>
              <a:rPr lang="en-GB" sz="2000" dirty="0"/>
              <a:t>touch</a:t>
            </a:r>
            <a:r>
              <a:rPr lang="es-ES" sz="2000" dirty="0"/>
              <a:t> </a:t>
            </a:r>
            <a:r>
              <a:rPr lang="en-GB" sz="2000" dirty="0"/>
              <a:t>with</a:t>
            </a:r>
            <a:r>
              <a:rPr lang="es-ES" sz="2000" dirty="0"/>
              <a:t> </a:t>
            </a:r>
            <a:r>
              <a:rPr lang="en-GB" sz="2000" dirty="0"/>
              <a:t>practically</a:t>
            </a:r>
            <a:r>
              <a:rPr lang="es-ES" sz="2000" dirty="0"/>
              <a:t> </a:t>
            </a:r>
            <a:r>
              <a:rPr lang="en-GB" sz="2000" dirty="0"/>
              <a:t>all the public hospitals of this country (50 HSE hospitals), Mental Health Services (MHS) and the majority of big private chains of hospitals. It also has contacts with several Out of hours Surgeries and Medical Practices in Ireland.</a:t>
            </a:r>
          </a:p>
          <a:p>
            <a:pPr marL="342900" indent="-342900">
              <a:buFontTx/>
              <a:buChar char="-"/>
            </a:pPr>
            <a:endParaRPr lang="en-GB" sz="2000" dirty="0"/>
          </a:p>
          <a:p>
            <a:pPr marL="342900" indent="-342900">
              <a:buFontTx/>
              <a:buChar char="-"/>
            </a:pPr>
            <a:r>
              <a:rPr lang="en-GB" sz="2000" dirty="0"/>
              <a:t>So specifically what are the things we do to Help you with this process?</a:t>
            </a:r>
          </a:p>
          <a:p>
            <a:pPr marL="342900" indent="-342900">
              <a:buFontTx/>
              <a:buChar char="-"/>
            </a:pPr>
            <a:endParaRPr lang="en-GB" sz="2000" dirty="0"/>
          </a:p>
          <a:p>
            <a:r>
              <a:rPr lang="en-GB" sz="2000" dirty="0"/>
              <a:t> 1. We will give you advice about your CV and send you standard HSE templates to ask for your reference letters (at least 3). We will set a strategy and a timing to get you job interviews taking into account your situation regarding your CV, family, timing, etc.</a:t>
            </a:r>
          </a:p>
          <a:p>
            <a:endParaRPr lang="en-GB" sz="2000" b="1" dirty="0"/>
          </a:p>
          <a:p>
            <a:r>
              <a:rPr lang="en-GB" sz="2000" dirty="0"/>
              <a:t> 2. We will help you to get registered with the IMC (Irish Medical Council). </a:t>
            </a:r>
          </a:p>
          <a:p>
            <a:pPr marL="342900" indent="-342900">
              <a:buFontTx/>
              <a:buChar char="-"/>
            </a:pPr>
            <a:endParaRPr lang="en-GB" sz="2000" dirty="0"/>
          </a:p>
          <a:p>
            <a:pPr marL="342900" indent="-342900">
              <a:buFontTx/>
              <a:buChar char="-"/>
            </a:pPr>
            <a:endParaRPr lang="en-GB" sz="2000" dirty="0"/>
          </a:p>
        </p:txBody>
      </p:sp>
    </p:spTree>
    <p:extLst>
      <p:ext uri="{BB962C8B-B14F-4D97-AF65-F5344CB8AC3E}">
        <p14:creationId xmlns:p14="http://schemas.microsoft.com/office/powerpoint/2010/main" val="36097302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b="1" dirty="0" err="1">
                <a:solidFill>
                  <a:srgbClr val="00B0F0"/>
                </a:solidFill>
              </a:rPr>
              <a:t>Kind</a:t>
            </a:r>
            <a:r>
              <a:rPr lang="es-ES" b="1" dirty="0">
                <a:solidFill>
                  <a:srgbClr val="00B0F0"/>
                </a:solidFill>
              </a:rPr>
              <a:t> of </a:t>
            </a:r>
            <a:r>
              <a:rPr lang="es-ES" b="1" dirty="0" err="1">
                <a:solidFill>
                  <a:srgbClr val="00B0F0"/>
                </a:solidFill>
              </a:rPr>
              <a:t>posts</a:t>
            </a:r>
            <a:r>
              <a:rPr lang="es-ES" b="1" dirty="0">
                <a:solidFill>
                  <a:srgbClr val="00B0F0"/>
                </a:solidFill>
              </a:rPr>
              <a:t> </a:t>
            </a:r>
            <a:r>
              <a:rPr lang="es-ES" b="1" dirty="0" err="1">
                <a:solidFill>
                  <a:srgbClr val="00B0F0"/>
                </a:solidFill>
              </a:rPr>
              <a:t>for</a:t>
            </a:r>
            <a:r>
              <a:rPr lang="es-ES" b="1" dirty="0">
                <a:solidFill>
                  <a:srgbClr val="00B0F0"/>
                </a:solidFill>
              </a:rPr>
              <a:t> </a:t>
            </a:r>
            <a:r>
              <a:rPr lang="es-ES" b="1" dirty="0" err="1">
                <a:solidFill>
                  <a:srgbClr val="00B0F0"/>
                </a:solidFill>
              </a:rPr>
              <a:t>Doctors</a:t>
            </a:r>
            <a:r>
              <a:rPr lang="es-ES" b="1" dirty="0">
                <a:solidFill>
                  <a:srgbClr val="00B0F0"/>
                </a:solidFill>
              </a:rPr>
              <a:t> in Ireland</a:t>
            </a:r>
            <a:endParaRPr lang="en-GB" dirty="0"/>
          </a:p>
        </p:txBody>
      </p:sp>
      <p:sp>
        <p:nvSpPr>
          <p:cNvPr id="3" name="TextBox 2"/>
          <p:cNvSpPr txBox="1"/>
          <p:nvPr/>
        </p:nvSpPr>
        <p:spPr>
          <a:xfrm>
            <a:off x="206063" y="1378113"/>
            <a:ext cx="11539470" cy="5262979"/>
          </a:xfrm>
          <a:prstGeom prst="rect">
            <a:avLst/>
          </a:prstGeom>
          <a:noFill/>
        </p:spPr>
        <p:txBody>
          <a:bodyPr wrap="square" rtlCol="0">
            <a:spAutoFit/>
          </a:bodyPr>
          <a:lstStyle/>
          <a:p>
            <a:pPr algn="just"/>
            <a:r>
              <a:rPr lang="es-ES" sz="2800" b="1" dirty="0"/>
              <a:t>CONSULTANT POSITIONS: </a:t>
            </a:r>
            <a:r>
              <a:rPr lang="es-ES" sz="2800" dirty="0" err="1"/>
              <a:t>Most</a:t>
            </a:r>
            <a:r>
              <a:rPr lang="es-ES" sz="2800" dirty="0"/>
              <a:t> senior positions </a:t>
            </a:r>
            <a:r>
              <a:rPr lang="es-ES" sz="2800" dirty="0" err="1"/>
              <a:t>for</a:t>
            </a:r>
            <a:r>
              <a:rPr lang="es-ES" sz="2800" dirty="0"/>
              <a:t> </a:t>
            </a:r>
            <a:r>
              <a:rPr lang="es-ES" sz="2800" dirty="0" err="1"/>
              <a:t>doctors</a:t>
            </a:r>
            <a:r>
              <a:rPr lang="es-ES" sz="2800" dirty="0"/>
              <a:t> in Ireland. </a:t>
            </a:r>
            <a:r>
              <a:rPr lang="es-ES" sz="2800" dirty="0" err="1"/>
              <a:t>They</a:t>
            </a:r>
            <a:r>
              <a:rPr lang="es-ES" sz="2800" dirty="0"/>
              <a:t> are responsable </a:t>
            </a:r>
            <a:r>
              <a:rPr lang="es-ES" sz="2800" dirty="0" err="1"/>
              <a:t>for</a:t>
            </a:r>
            <a:r>
              <a:rPr lang="es-ES" sz="2800" dirty="0"/>
              <a:t> </a:t>
            </a:r>
            <a:r>
              <a:rPr lang="es-ES" sz="2800" dirty="0" err="1"/>
              <a:t>their</a:t>
            </a:r>
            <a:r>
              <a:rPr lang="es-ES" sz="2800" dirty="0"/>
              <a:t> </a:t>
            </a:r>
            <a:r>
              <a:rPr lang="es-ES" sz="2800" dirty="0" err="1"/>
              <a:t>patients</a:t>
            </a:r>
            <a:r>
              <a:rPr lang="es-ES" sz="2800" dirty="0"/>
              <a:t>. </a:t>
            </a:r>
            <a:r>
              <a:rPr lang="es-ES" sz="2800" dirty="0" err="1"/>
              <a:t>They</a:t>
            </a:r>
            <a:r>
              <a:rPr lang="es-ES" sz="2800" dirty="0"/>
              <a:t> </a:t>
            </a:r>
            <a:r>
              <a:rPr lang="es-ES" sz="2800" dirty="0" err="1"/>
              <a:t>have</a:t>
            </a:r>
            <a:r>
              <a:rPr lang="es-ES" sz="2800" dirty="0"/>
              <a:t> a </a:t>
            </a:r>
            <a:r>
              <a:rPr lang="es-ES" sz="2800" dirty="0" err="1"/>
              <a:t>team</a:t>
            </a:r>
            <a:r>
              <a:rPr lang="es-ES" sz="2800" dirty="0"/>
              <a:t> of junior </a:t>
            </a:r>
            <a:r>
              <a:rPr lang="es-ES" sz="2800" dirty="0" err="1"/>
              <a:t>doctors</a:t>
            </a:r>
            <a:r>
              <a:rPr lang="es-ES" sz="2800" dirty="0"/>
              <a:t> </a:t>
            </a:r>
            <a:r>
              <a:rPr lang="es-ES" sz="2800" dirty="0" err="1"/>
              <a:t>below</a:t>
            </a:r>
            <a:r>
              <a:rPr lang="es-ES" sz="2800" dirty="0"/>
              <a:t> </a:t>
            </a:r>
            <a:r>
              <a:rPr lang="es-ES" sz="2800" dirty="0" err="1"/>
              <a:t>them</a:t>
            </a:r>
            <a:r>
              <a:rPr lang="es-ES" sz="2800" dirty="0"/>
              <a:t> (SHO, </a:t>
            </a:r>
            <a:r>
              <a:rPr lang="es-ES" sz="2800" dirty="0" err="1"/>
              <a:t>Registrars</a:t>
            </a:r>
            <a:r>
              <a:rPr lang="es-ES" sz="2800" dirty="0"/>
              <a:t>, </a:t>
            </a:r>
            <a:r>
              <a:rPr lang="es-ES" sz="2800" dirty="0" err="1"/>
              <a:t>etc</a:t>
            </a:r>
            <a:r>
              <a:rPr lang="es-ES" sz="2800" dirty="0"/>
              <a:t>) </a:t>
            </a:r>
            <a:r>
              <a:rPr lang="es-ES" sz="2800" dirty="0" err="1"/>
              <a:t>which</a:t>
            </a:r>
            <a:r>
              <a:rPr lang="es-ES" sz="2800" dirty="0"/>
              <a:t> </a:t>
            </a:r>
            <a:r>
              <a:rPr lang="es-ES" sz="2800" dirty="0" err="1"/>
              <a:t>they</a:t>
            </a:r>
            <a:r>
              <a:rPr lang="es-ES" sz="2800" dirty="0"/>
              <a:t> </a:t>
            </a:r>
            <a:r>
              <a:rPr lang="es-ES" sz="2800" dirty="0" err="1"/>
              <a:t>manage</a:t>
            </a:r>
            <a:r>
              <a:rPr lang="es-ES" sz="2800" dirty="0"/>
              <a:t>. </a:t>
            </a:r>
            <a:r>
              <a:rPr lang="es-ES" sz="2800" dirty="0" err="1"/>
              <a:t>They</a:t>
            </a:r>
            <a:r>
              <a:rPr lang="es-ES" sz="2800" dirty="0"/>
              <a:t> can </a:t>
            </a:r>
            <a:r>
              <a:rPr lang="es-ES" sz="2800" dirty="0" err="1"/>
              <a:t>train</a:t>
            </a:r>
            <a:r>
              <a:rPr lang="es-ES" sz="2800" dirty="0"/>
              <a:t> Junior </a:t>
            </a:r>
            <a:r>
              <a:rPr lang="es-ES" sz="2800" dirty="0" err="1"/>
              <a:t>doctors</a:t>
            </a:r>
            <a:r>
              <a:rPr lang="es-ES" sz="2800" dirty="0"/>
              <a:t> and </a:t>
            </a:r>
            <a:r>
              <a:rPr lang="es-ES" sz="2800" dirty="0" err="1"/>
              <a:t>it</a:t>
            </a:r>
            <a:r>
              <a:rPr lang="es-ES" sz="2800" dirty="0"/>
              <a:t> </a:t>
            </a:r>
            <a:r>
              <a:rPr lang="es-ES" sz="2800" dirty="0" err="1"/>
              <a:t>is</a:t>
            </a:r>
            <a:r>
              <a:rPr lang="es-ES" sz="2800" dirty="0"/>
              <a:t> </a:t>
            </a:r>
            <a:r>
              <a:rPr lang="es-ES" sz="2800" dirty="0" err="1"/>
              <a:t>an</a:t>
            </a:r>
            <a:r>
              <a:rPr lang="es-ES" sz="2800" dirty="0"/>
              <a:t> </a:t>
            </a:r>
            <a:r>
              <a:rPr lang="es-ES" sz="2800" dirty="0" err="1"/>
              <a:t>important</a:t>
            </a:r>
            <a:r>
              <a:rPr lang="es-ES" sz="2800" dirty="0"/>
              <a:t> </a:t>
            </a:r>
            <a:r>
              <a:rPr lang="es-ES" sz="2800" dirty="0" err="1"/>
              <a:t>aspect</a:t>
            </a:r>
            <a:r>
              <a:rPr lang="es-ES" sz="2800" dirty="0"/>
              <a:t> of </a:t>
            </a:r>
            <a:r>
              <a:rPr lang="es-ES" sz="2800" dirty="0" err="1"/>
              <a:t>there</a:t>
            </a:r>
            <a:r>
              <a:rPr lang="es-ES" sz="2800" dirty="0"/>
              <a:t> </a:t>
            </a:r>
            <a:r>
              <a:rPr lang="es-ES" sz="2800" dirty="0" err="1"/>
              <a:t>job</a:t>
            </a:r>
            <a:r>
              <a:rPr lang="es-ES" sz="2800" dirty="0"/>
              <a:t>. </a:t>
            </a:r>
            <a:r>
              <a:rPr lang="es-ES" sz="2800" dirty="0" err="1"/>
              <a:t>They</a:t>
            </a:r>
            <a:r>
              <a:rPr lang="es-ES" sz="2800" dirty="0"/>
              <a:t> </a:t>
            </a:r>
            <a:r>
              <a:rPr lang="es-ES" sz="2800" dirty="0" err="1"/>
              <a:t>would</a:t>
            </a:r>
            <a:r>
              <a:rPr lang="es-ES" sz="2800" dirty="0"/>
              <a:t> </a:t>
            </a:r>
            <a:r>
              <a:rPr lang="es-ES" sz="2800" dirty="0" err="1"/>
              <a:t>also</a:t>
            </a:r>
            <a:r>
              <a:rPr lang="es-ES" sz="2800" dirty="0"/>
              <a:t> be responsable </a:t>
            </a:r>
            <a:r>
              <a:rPr lang="es-ES" sz="2800" dirty="0" err="1"/>
              <a:t>for</a:t>
            </a:r>
            <a:r>
              <a:rPr lang="es-ES" sz="2800" dirty="0"/>
              <a:t> </a:t>
            </a:r>
            <a:r>
              <a:rPr lang="es-ES" sz="2800" dirty="0" err="1"/>
              <a:t>the</a:t>
            </a:r>
            <a:r>
              <a:rPr lang="es-ES" sz="2800" dirty="0"/>
              <a:t> Recruitment of junior </a:t>
            </a:r>
            <a:r>
              <a:rPr lang="es-ES" sz="2800" dirty="0" err="1"/>
              <a:t>doctors</a:t>
            </a:r>
            <a:r>
              <a:rPr lang="es-ES" sz="2800" dirty="0"/>
              <a:t> and Budget </a:t>
            </a:r>
            <a:r>
              <a:rPr lang="es-ES" sz="2800" dirty="0" err="1"/>
              <a:t>issues</a:t>
            </a:r>
            <a:r>
              <a:rPr lang="es-ES" sz="2800" dirty="0"/>
              <a:t> to do </a:t>
            </a:r>
            <a:r>
              <a:rPr lang="es-ES" sz="2800" dirty="0" err="1"/>
              <a:t>with</a:t>
            </a:r>
            <a:r>
              <a:rPr lang="es-ES" sz="2800" dirty="0"/>
              <a:t> </a:t>
            </a:r>
            <a:r>
              <a:rPr lang="es-ES" sz="2800" dirty="0" err="1"/>
              <a:t>the</a:t>
            </a:r>
            <a:r>
              <a:rPr lang="es-ES" sz="2800" dirty="0"/>
              <a:t> </a:t>
            </a:r>
            <a:r>
              <a:rPr lang="es-ES" sz="2800" dirty="0" err="1"/>
              <a:t>department</a:t>
            </a:r>
            <a:r>
              <a:rPr lang="es-ES" sz="2800" dirty="0"/>
              <a:t>. Great </a:t>
            </a:r>
            <a:r>
              <a:rPr lang="es-ES" sz="2800" dirty="0" err="1"/>
              <a:t>demand</a:t>
            </a:r>
            <a:r>
              <a:rPr lang="es-ES" sz="2800" dirty="0"/>
              <a:t> and </a:t>
            </a:r>
            <a:r>
              <a:rPr lang="es-ES" sz="2800" dirty="0" err="1"/>
              <a:t>scarcity</a:t>
            </a:r>
            <a:r>
              <a:rPr lang="es-ES" sz="2800" dirty="0"/>
              <a:t> </a:t>
            </a:r>
            <a:r>
              <a:rPr lang="es-ES" sz="2800" dirty="0" err="1"/>
              <a:t>for</a:t>
            </a:r>
            <a:r>
              <a:rPr lang="es-ES" sz="2800" dirty="0"/>
              <a:t> </a:t>
            </a:r>
            <a:r>
              <a:rPr lang="es-ES" sz="2800" dirty="0" err="1"/>
              <a:t>these</a:t>
            </a:r>
            <a:r>
              <a:rPr lang="es-ES" sz="2800" dirty="0"/>
              <a:t> </a:t>
            </a:r>
            <a:r>
              <a:rPr lang="es-ES" sz="2800" dirty="0" err="1"/>
              <a:t>professionals</a:t>
            </a:r>
            <a:r>
              <a:rPr lang="es-ES" sz="2800" dirty="0"/>
              <a:t> in Ireland. </a:t>
            </a:r>
            <a:r>
              <a:rPr lang="es-ES" sz="2800" dirty="0" err="1"/>
              <a:t>Many</a:t>
            </a:r>
            <a:r>
              <a:rPr lang="es-ES" sz="2800" dirty="0"/>
              <a:t> senior </a:t>
            </a:r>
            <a:r>
              <a:rPr lang="es-ES" sz="2800" dirty="0" err="1"/>
              <a:t>doctors</a:t>
            </a:r>
            <a:r>
              <a:rPr lang="es-ES" sz="2800" dirty="0"/>
              <a:t> in </a:t>
            </a:r>
            <a:r>
              <a:rPr lang="es-ES" sz="2800" dirty="0" err="1"/>
              <a:t>Europe</a:t>
            </a:r>
            <a:r>
              <a:rPr lang="es-ES" sz="2800" dirty="0"/>
              <a:t> can </a:t>
            </a:r>
            <a:r>
              <a:rPr lang="es-ES" sz="2800" u="sng" dirty="0"/>
              <a:t>and</a:t>
            </a:r>
            <a:r>
              <a:rPr lang="es-ES" sz="2800" dirty="0"/>
              <a:t> do </a:t>
            </a:r>
            <a:r>
              <a:rPr lang="es-ES" sz="2800" dirty="0" err="1"/>
              <a:t>start</a:t>
            </a:r>
            <a:r>
              <a:rPr lang="es-ES" sz="2800" dirty="0"/>
              <a:t> in </a:t>
            </a:r>
            <a:r>
              <a:rPr lang="es-ES" sz="2800" dirty="0" err="1"/>
              <a:t>these</a:t>
            </a:r>
            <a:r>
              <a:rPr lang="es-ES" sz="2800" dirty="0"/>
              <a:t> </a:t>
            </a:r>
            <a:r>
              <a:rPr lang="es-ES" sz="2800" dirty="0" err="1"/>
              <a:t>kind</a:t>
            </a:r>
            <a:r>
              <a:rPr lang="es-ES" sz="2800" dirty="0"/>
              <a:t> of positions.</a:t>
            </a:r>
          </a:p>
          <a:p>
            <a:pPr algn="just"/>
            <a:endParaRPr lang="es-ES" sz="2800" b="1" dirty="0"/>
          </a:p>
          <a:p>
            <a:pPr algn="just"/>
            <a:r>
              <a:rPr lang="es-ES" sz="2800" b="1" dirty="0" err="1"/>
              <a:t>Salary</a:t>
            </a:r>
            <a:r>
              <a:rPr lang="es-ES" sz="2800" b="1" dirty="0"/>
              <a:t>:   </a:t>
            </a:r>
            <a:r>
              <a:rPr lang="es-ES" sz="2800" dirty="0"/>
              <a:t>Up </a:t>
            </a:r>
            <a:r>
              <a:rPr lang="es-ES" sz="2800" dirty="0" err="1"/>
              <a:t>to</a:t>
            </a:r>
            <a:r>
              <a:rPr lang="es-ES" sz="2800" dirty="0"/>
              <a:t> €320,000 </a:t>
            </a:r>
            <a:r>
              <a:rPr lang="es-ES" sz="2800" dirty="0" err="1"/>
              <a:t>gross</a:t>
            </a:r>
            <a:r>
              <a:rPr lang="es-ES" sz="2800" dirty="0"/>
              <a:t>/</a:t>
            </a:r>
            <a:r>
              <a:rPr lang="es-ES" sz="2800" dirty="0" err="1"/>
              <a:t>year</a:t>
            </a:r>
            <a:r>
              <a:rPr lang="es-ES" sz="2800" dirty="0"/>
              <a:t> (</a:t>
            </a:r>
            <a:r>
              <a:rPr lang="es-ES" sz="2800" dirty="0" err="1"/>
              <a:t>Average</a:t>
            </a:r>
            <a:r>
              <a:rPr lang="es-ES" sz="2800" dirty="0"/>
              <a:t>) + </a:t>
            </a:r>
            <a:r>
              <a:rPr lang="es-ES" sz="2800" dirty="0" err="1"/>
              <a:t>Private</a:t>
            </a:r>
            <a:r>
              <a:rPr lang="es-ES" sz="2800" dirty="0"/>
              <a:t> Practice (</a:t>
            </a:r>
            <a:r>
              <a:rPr lang="es-ES" sz="2800" dirty="0" err="1"/>
              <a:t>to</a:t>
            </a:r>
            <a:r>
              <a:rPr lang="es-ES" sz="2800" dirty="0"/>
              <a:t> be done </a:t>
            </a:r>
            <a:r>
              <a:rPr lang="es-ES" sz="2800" dirty="0" err="1"/>
              <a:t>outside</a:t>
            </a:r>
            <a:r>
              <a:rPr lang="es-ES" sz="2800" dirty="0"/>
              <a:t> the 37 </a:t>
            </a:r>
            <a:r>
              <a:rPr lang="es-ES" sz="2800" dirty="0" err="1"/>
              <a:t>hours</a:t>
            </a:r>
            <a:r>
              <a:rPr lang="es-ES" sz="2800" dirty="0"/>
              <a:t> of </a:t>
            </a:r>
            <a:r>
              <a:rPr lang="es-ES" sz="2800" dirty="0" err="1"/>
              <a:t>public</a:t>
            </a:r>
            <a:r>
              <a:rPr lang="es-ES" sz="2800" dirty="0"/>
              <a:t> </a:t>
            </a:r>
            <a:r>
              <a:rPr lang="es-ES" sz="2800" dirty="0" err="1"/>
              <a:t>service</a:t>
            </a:r>
            <a:r>
              <a:rPr lang="es-ES" sz="2800" dirty="0"/>
              <a:t>).</a:t>
            </a:r>
          </a:p>
          <a:p>
            <a:pPr algn="just"/>
            <a:endParaRPr lang="es-ES" sz="2800" b="1" dirty="0"/>
          </a:p>
          <a:p>
            <a:pPr algn="just"/>
            <a:r>
              <a:rPr lang="es-ES" sz="2800" b="1" dirty="0"/>
              <a:t>Life </a:t>
            </a:r>
            <a:r>
              <a:rPr lang="es-ES" sz="2800" b="1" dirty="0" err="1"/>
              <a:t>style</a:t>
            </a:r>
            <a:r>
              <a:rPr lang="es-ES" sz="2800" b="1" dirty="0"/>
              <a:t>: </a:t>
            </a:r>
            <a:r>
              <a:rPr lang="es-ES" sz="2800" dirty="0" err="1"/>
              <a:t>On-calls</a:t>
            </a:r>
            <a:r>
              <a:rPr lang="es-ES" sz="2800" dirty="0"/>
              <a:t> </a:t>
            </a:r>
            <a:r>
              <a:rPr lang="es-ES" sz="2800" dirty="0" err="1"/>
              <a:t>usually</a:t>
            </a:r>
            <a:r>
              <a:rPr lang="es-ES" sz="2800" dirty="0"/>
              <a:t> off site. Time </a:t>
            </a:r>
            <a:r>
              <a:rPr lang="es-ES" sz="2800" dirty="0" err="1"/>
              <a:t>table</a:t>
            </a:r>
            <a:r>
              <a:rPr lang="es-ES" sz="2800" dirty="0"/>
              <a:t> a </a:t>
            </a:r>
            <a:r>
              <a:rPr lang="es-ES" sz="2800" dirty="0" err="1"/>
              <a:t>lot</a:t>
            </a:r>
            <a:r>
              <a:rPr lang="es-ES" sz="2800" dirty="0"/>
              <a:t> </a:t>
            </a:r>
            <a:r>
              <a:rPr lang="es-ES" sz="2800" dirty="0" err="1"/>
              <a:t>better</a:t>
            </a:r>
            <a:r>
              <a:rPr lang="es-ES" sz="2800" dirty="0"/>
              <a:t> </a:t>
            </a:r>
            <a:r>
              <a:rPr lang="es-ES" sz="2800" dirty="0" err="1"/>
              <a:t>than</a:t>
            </a:r>
            <a:r>
              <a:rPr lang="es-ES" sz="2800" dirty="0"/>
              <a:t> Junior </a:t>
            </a:r>
            <a:r>
              <a:rPr lang="es-ES" sz="2800" dirty="0" err="1"/>
              <a:t>doctors</a:t>
            </a:r>
            <a:r>
              <a:rPr lang="es-ES" sz="2800" dirty="0"/>
              <a:t>. </a:t>
            </a:r>
            <a:endParaRPr lang="en-GB" sz="2800" dirty="0"/>
          </a:p>
        </p:txBody>
      </p:sp>
    </p:spTree>
    <p:extLst>
      <p:ext uri="{BB962C8B-B14F-4D97-AF65-F5344CB8AC3E}">
        <p14:creationId xmlns:p14="http://schemas.microsoft.com/office/powerpoint/2010/main" val="3323452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FOR GENERAL PRACTITIONERS</a:t>
            </a:r>
            <a:br>
              <a:rPr lang="en-GB" sz="3200" dirty="0">
                <a:solidFill>
                  <a:prstClr val="black"/>
                </a:solidFill>
                <a:latin typeface="Calibri" panose="020F0502020204030204"/>
              </a:rPr>
            </a:br>
            <a:endParaRPr lang="en-GB" sz="3200" dirty="0"/>
          </a:p>
        </p:txBody>
      </p:sp>
      <p:sp>
        <p:nvSpPr>
          <p:cNvPr id="3" name="CuadroTexto 2"/>
          <p:cNvSpPr txBox="1"/>
          <p:nvPr/>
        </p:nvSpPr>
        <p:spPr>
          <a:xfrm>
            <a:off x="838200" y="1577008"/>
            <a:ext cx="10402957" cy="4832092"/>
          </a:xfrm>
          <a:prstGeom prst="rect">
            <a:avLst/>
          </a:prstGeom>
          <a:noFill/>
        </p:spPr>
        <p:txBody>
          <a:bodyPr wrap="square" rtlCol="0">
            <a:spAutoFit/>
          </a:bodyPr>
          <a:lstStyle/>
          <a:p>
            <a:r>
              <a:rPr lang="en-GB" sz="2800" b="1" u="sng" dirty="0"/>
              <a:t>GENERAL PRACTITIONERS FOR OUT OF HOURS SURGERIES</a:t>
            </a:r>
          </a:p>
          <a:p>
            <a:endParaRPr lang="en-GB" sz="2800" b="1" u="sng" dirty="0"/>
          </a:p>
          <a:p>
            <a:r>
              <a:rPr lang="en-GB" sz="2800" b="1" dirty="0"/>
              <a:t>What is an Out of hour surgery: </a:t>
            </a:r>
            <a:r>
              <a:rPr lang="en-GB" sz="2800" dirty="0"/>
              <a:t>Usually operating from a central venue, such as a local health centre or public Hospital with a car and driver provided. Patients can attend at the venue or home visits may be required. It isn’t an A&amp;E service but a General Practice Out of hours surgery.</a:t>
            </a:r>
          </a:p>
          <a:p>
            <a:endParaRPr lang="en-GB" sz="2800" b="1" dirty="0"/>
          </a:p>
          <a:p>
            <a:r>
              <a:rPr lang="en-GB" sz="2800" b="1" dirty="0"/>
              <a:t>Location: </a:t>
            </a:r>
            <a:r>
              <a:rPr lang="en-GB" sz="2800" dirty="0"/>
              <a:t>South-East of Ireland (Wexford, Kilkenny, Waterford Tipperary, Carlow, Wicklow, </a:t>
            </a:r>
            <a:r>
              <a:rPr lang="en-GB" sz="2800" dirty="0" err="1"/>
              <a:t>Clonmel</a:t>
            </a:r>
            <a:r>
              <a:rPr lang="en-GB" sz="2800" dirty="0"/>
              <a:t>, Kildare, Tipperary).</a:t>
            </a:r>
          </a:p>
          <a:p>
            <a:endParaRPr lang="en-GB" sz="2800" dirty="0"/>
          </a:p>
        </p:txBody>
      </p:sp>
    </p:spTree>
    <p:extLst>
      <p:ext uri="{BB962C8B-B14F-4D97-AF65-F5344CB8AC3E}">
        <p14:creationId xmlns:p14="http://schemas.microsoft.com/office/powerpoint/2010/main" val="42730179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5" name="CuadroTexto 4"/>
          <p:cNvSpPr txBox="1"/>
          <p:nvPr/>
        </p:nvSpPr>
        <p:spPr>
          <a:xfrm>
            <a:off x="338925" y="1290638"/>
            <a:ext cx="11514150" cy="6186309"/>
          </a:xfrm>
          <a:prstGeom prst="rect">
            <a:avLst/>
          </a:prstGeom>
          <a:noFill/>
        </p:spPr>
        <p:txBody>
          <a:bodyPr wrap="square" rtlCol="0">
            <a:spAutoFit/>
          </a:bodyPr>
          <a:lstStyle/>
          <a:p>
            <a:r>
              <a:rPr lang="en-GB" sz="3000" u="sng" dirty="0"/>
              <a:t>What we offer</a:t>
            </a:r>
            <a:r>
              <a:rPr lang="en-GB" sz="3000" dirty="0"/>
              <a:t>:</a:t>
            </a:r>
          </a:p>
          <a:p>
            <a:endParaRPr lang="en-GB" sz="3000" dirty="0"/>
          </a:p>
          <a:p>
            <a:r>
              <a:rPr lang="en-GB" sz="3000" dirty="0"/>
              <a:t>Salary: 80€/hour (Company set-up), 75€/hour (employee set-up)</a:t>
            </a:r>
          </a:p>
          <a:p>
            <a:endParaRPr lang="en-GB" sz="3000" dirty="0"/>
          </a:p>
          <a:p>
            <a:r>
              <a:rPr lang="en-GB" sz="3000" dirty="0"/>
              <a:t>40-50 hours work per Week (4days on, 4days off). Estimated yearly earnings: 140.000-200.000€ (Company set-up).</a:t>
            </a:r>
          </a:p>
          <a:p>
            <a:endParaRPr lang="en-GB" sz="3000" dirty="0"/>
          </a:p>
          <a:p>
            <a:r>
              <a:rPr lang="en-GB" sz="3000" dirty="0"/>
              <a:t>At least 1 year of services guaranteed. First week accommodation can be provided at lower rates than usual.</a:t>
            </a:r>
          </a:p>
          <a:p>
            <a:endParaRPr lang="en-GB" sz="3000" dirty="0"/>
          </a:p>
          <a:p>
            <a:r>
              <a:rPr lang="en-GB" sz="3000" dirty="0"/>
              <a:t>Help with relocating to Ireland, Help with IMC Registration, Help with getting setup, very good introduction to the Irish Medical system. </a:t>
            </a:r>
          </a:p>
          <a:p>
            <a:endParaRPr lang="en-GB" dirty="0"/>
          </a:p>
          <a:p>
            <a:endParaRPr lang="en-GB" dirty="0"/>
          </a:p>
        </p:txBody>
      </p:sp>
    </p:spTree>
    <p:extLst>
      <p:ext uri="{BB962C8B-B14F-4D97-AF65-F5344CB8AC3E}">
        <p14:creationId xmlns:p14="http://schemas.microsoft.com/office/powerpoint/2010/main" val="37541878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3" name="CuadroTexto 2"/>
          <p:cNvSpPr txBox="1"/>
          <p:nvPr/>
        </p:nvSpPr>
        <p:spPr>
          <a:xfrm>
            <a:off x="228600" y="1333501"/>
            <a:ext cx="11963400" cy="4893647"/>
          </a:xfrm>
          <a:prstGeom prst="rect">
            <a:avLst/>
          </a:prstGeom>
          <a:noFill/>
        </p:spPr>
        <p:txBody>
          <a:bodyPr wrap="square" rtlCol="0">
            <a:spAutoFit/>
          </a:bodyPr>
          <a:lstStyle/>
          <a:p>
            <a:r>
              <a:rPr lang="en-GB" sz="3200" b="1" u="sng" dirty="0"/>
              <a:t>Requirements</a:t>
            </a:r>
          </a:p>
          <a:p>
            <a:endParaRPr lang="en-GB" sz="3200" b="1" u="sng" dirty="0"/>
          </a:p>
          <a:p>
            <a:r>
              <a:rPr lang="en-GB" sz="2400" dirty="0"/>
              <a:t>- Doctors should have at least 3-4 years experience in General Practice. It is also advisable to have experience in areas as could be paediatrics, women’s health, men’s health, obstetrics and Gynaecology or even Psychiatry. Any doctor that has gone through a standard training program in Family Medicine/General Practice would be considered for the post. You need IMC Registration (General or specialist Registration). Fluency in spoken and written English.</a:t>
            </a:r>
          </a:p>
          <a:p>
            <a:endParaRPr lang="en-GB" sz="2400" dirty="0"/>
          </a:p>
          <a:p>
            <a:r>
              <a:rPr lang="en-GB" sz="2400" dirty="0"/>
              <a:t>- You </a:t>
            </a:r>
            <a:r>
              <a:rPr lang="en-GB" sz="2400" u="sng" dirty="0"/>
              <a:t>need</a:t>
            </a:r>
            <a:r>
              <a:rPr lang="en-GB" sz="2400" dirty="0"/>
              <a:t>  to get a Clinical Indemnity scheme from a Private insurance company. There MPS (Medical Protection Society). MPS: 10.000-15.000€/ year BUT YOU CAN PAY WITH INSTALLMENTS!: around 1000€/month.</a:t>
            </a:r>
          </a:p>
          <a:p>
            <a:endParaRPr lang="en-GB" sz="3200" dirty="0"/>
          </a:p>
        </p:txBody>
      </p:sp>
    </p:spTree>
    <p:extLst>
      <p:ext uri="{BB962C8B-B14F-4D97-AF65-F5344CB8AC3E}">
        <p14:creationId xmlns:p14="http://schemas.microsoft.com/office/powerpoint/2010/main" val="768254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r>
              <a:rPr lang="en-GB" sz="3200" dirty="0">
                <a:solidFill>
                  <a:srgbClr val="00B0F0"/>
                </a:solidFill>
                <a:latin typeface="Calibri" panose="020F0502020204030204"/>
              </a:rPr>
              <a:t>6.   CURRENT VACANCIES!, SALARY AND OTHERS CONTRACT CONDITIONS.</a:t>
            </a:r>
            <a:br>
              <a:rPr lang="en-GB" sz="3200" dirty="0">
                <a:solidFill>
                  <a:prstClr val="black"/>
                </a:solidFill>
                <a:latin typeface="Calibri" panose="020F0502020204030204"/>
              </a:rPr>
            </a:br>
            <a:endParaRPr lang="en-GB" sz="3200" dirty="0"/>
          </a:p>
        </p:txBody>
      </p:sp>
      <p:sp>
        <p:nvSpPr>
          <p:cNvPr id="3" name="CuadroTexto 2"/>
          <p:cNvSpPr txBox="1"/>
          <p:nvPr/>
        </p:nvSpPr>
        <p:spPr>
          <a:xfrm>
            <a:off x="600074" y="1514474"/>
            <a:ext cx="10887075" cy="5509200"/>
          </a:xfrm>
          <a:prstGeom prst="rect">
            <a:avLst/>
          </a:prstGeom>
          <a:noFill/>
        </p:spPr>
        <p:txBody>
          <a:bodyPr wrap="square" rtlCol="0">
            <a:spAutoFit/>
          </a:bodyPr>
          <a:lstStyle/>
          <a:p>
            <a:r>
              <a:rPr lang="en-GB" sz="3200" b="1" u="sng" dirty="0"/>
              <a:t>STEPS TO GET A JOB AS A GP OOH</a:t>
            </a:r>
            <a:r>
              <a:rPr lang="en-GB" sz="3200" b="1" dirty="0"/>
              <a:t>:</a:t>
            </a:r>
          </a:p>
          <a:p>
            <a:endParaRPr lang="en-GB" sz="3200" b="1" dirty="0"/>
          </a:p>
          <a:p>
            <a:pPr marL="514350" indent="-514350">
              <a:buAutoNum type="arabicPeriod"/>
            </a:pPr>
            <a:r>
              <a:rPr lang="en-GB" sz="3200" b="1" dirty="0"/>
              <a:t>Registrar with IMC for General Practice (Spec. Registration).</a:t>
            </a:r>
          </a:p>
          <a:p>
            <a:pPr marL="514350" indent="-514350">
              <a:buAutoNum type="arabicPeriod"/>
            </a:pPr>
            <a:r>
              <a:rPr lang="en-GB" sz="3200" b="1" dirty="0"/>
              <a:t>Near the end of this process you will interview with the Client.</a:t>
            </a:r>
          </a:p>
          <a:p>
            <a:r>
              <a:rPr lang="en-GB" sz="3200" b="1" dirty="0"/>
              <a:t>3.1 Once you are registered you apply for an insurance.</a:t>
            </a:r>
          </a:p>
          <a:p>
            <a:r>
              <a:rPr lang="en-GB" sz="3200" b="1" dirty="0"/>
              <a:t>3.2 You set yourself up as a Company (we will put you in touch with Irish accountants that can help you with this)</a:t>
            </a:r>
          </a:p>
          <a:p>
            <a:r>
              <a:rPr lang="en-GB" sz="3200" b="1" dirty="0"/>
              <a:t>4. Once you have your Registration and your insurance you can start working.</a:t>
            </a:r>
          </a:p>
          <a:p>
            <a:pPr marL="514350" indent="-514350">
              <a:buAutoNum type="arabicPeriod"/>
            </a:pPr>
            <a:endParaRPr lang="en-GB" sz="3200" b="1" dirty="0"/>
          </a:p>
        </p:txBody>
      </p:sp>
    </p:spTree>
    <p:extLst>
      <p:ext uri="{BB962C8B-B14F-4D97-AF65-F5344CB8AC3E}">
        <p14:creationId xmlns:p14="http://schemas.microsoft.com/office/powerpoint/2010/main" val="34126527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FDF61-E945-E6A1-E974-89A680DF4489}"/>
              </a:ext>
            </a:extLst>
          </p:cNvPr>
          <p:cNvSpPr>
            <a:spLocks noGrp="1"/>
          </p:cNvSpPr>
          <p:nvPr>
            <p:ph type="title"/>
          </p:nvPr>
        </p:nvSpPr>
        <p:spPr/>
        <p:txBody>
          <a:bodyPr>
            <a:normAutofit/>
          </a:bodyPr>
          <a:lstStyle/>
          <a:p>
            <a:pPr algn="just"/>
            <a:r>
              <a:rPr lang="es-ES" sz="3200" b="1" u="sng" dirty="0" err="1">
                <a:solidFill>
                  <a:srgbClr val="00B0F0"/>
                </a:solidFill>
                <a:latin typeface="+mn-lt"/>
              </a:rPr>
              <a:t>GPs</a:t>
            </a:r>
            <a:r>
              <a:rPr lang="es-ES" sz="3200" b="1" u="sng" dirty="0">
                <a:solidFill>
                  <a:srgbClr val="00B0F0"/>
                </a:solidFill>
                <a:latin typeface="+mn-lt"/>
              </a:rPr>
              <a:t> GENERAL DAY TIME POSITIONS (SUBJECT TO AVAILABILITY)</a:t>
            </a:r>
            <a:endParaRPr lang="en-IE" sz="3200" b="1" u="sng" dirty="0">
              <a:solidFill>
                <a:srgbClr val="00B0F0"/>
              </a:solidFill>
              <a:latin typeface="+mn-lt"/>
            </a:endParaRPr>
          </a:p>
        </p:txBody>
      </p:sp>
      <p:sp>
        <p:nvSpPr>
          <p:cNvPr id="3" name="TextBox 2">
            <a:extLst>
              <a:ext uri="{FF2B5EF4-FFF2-40B4-BE49-F238E27FC236}">
                <a16:creationId xmlns:a16="http://schemas.microsoft.com/office/drawing/2014/main" id="{05C38C1A-AE7E-8345-EBA8-AAFD14BBB56C}"/>
              </a:ext>
            </a:extLst>
          </p:cNvPr>
          <p:cNvSpPr txBox="1"/>
          <p:nvPr/>
        </p:nvSpPr>
        <p:spPr>
          <a:xfrm>
            <a:off x="838200" y="1597923"/>
            <a:ext cx="11128513" cy="5509200"/>
          </a:xfrm>
          <a:prstGeom prst="rect">
            <a:avLst/>
          </a:prstGeom>
          <a:noFill/>
        </p:spPr>
        <p:txBody>
          <a:bodyPr wrap="square" rtlCol="0">
            <a:spAutoFit/>
          </a:bodyPr>
          <a:lstStyle/>
          <a:p>
            <a:r>
              <a:rPr lang="en-GB" sz="2400" b="1" u="sng" dirty="0">
                <a:latin typeface="Calibri" panose="020F0502020204030204" pitchFamily="34" charset="0"/>
                <a:ea typeface="Calibri" panose="020F0502020204030204" pitchFamily="34" charset="0"/>
              </a:rPr>
              <a:t>General </a:t>
            </a:r>
            <a:r>
              <a:rPr lang="en-GB" sz="2400" b="1" u="sng" dirty="0">
                <a:effectLst/>
                <a:latin typeface="Calibri" panose="020F0502020204030204" pitchFamily="34" charset="0"/>
                <a:ea typeface="Calibri" panose="020F0502020204030204" pitchFamily="34" charset="0"/>
              </a:rPr>
              <a:t>Working conditions</a:t>
            </a:r>
            <a:r>
              <a:rPr lang="en-GB" sz="2400" b="1" dirty="0">
                <a:effectLst/>
                <a:latin typeface="Calibri" panose="020F0502020204030204" pitchFamily="34" charset="0"/>
                <a:ea typeface="Calibri" panose="020F0502020204030204" pitchFamily="34" charset="0"/>
              </a:rPr>
              <a:t>:</a:t>
            </a:r>
          </a:p>
          <a:p>
            <a:endParaRPr lang="en-IE" sz="24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€270-€300/session. (8,9,10 sessions/week). A session is counted as a 4-hour shift/period (morning or afternoon).</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- 10 Sessions is 2700-3000€/week. </a:t>
            </a:r>
            <a:r>
              <a:rPr lang="en-GB" sz="2200" dirty="0" err="1">
                <a:effectLst/>
                <a:latin typeface="Calibri" panose="020F0502020204030204" pitchFamily="34" charset="0"/>
                <a:ea typeface="Calibri" panose="020F0502020204030204" pitchFamily="34" charset="0"/>
              </a:rPr>
              <a:t>Aprox</a:t>
            </a:r>
            <a:r>
              <a:rPr lang="en-GB" sz="2200" dirty="0">
                <a:effectLst/>
                <a:latin typeface="Calibri" panose="020F0502020204030204" pitchFamily="34" charset="0"/>
                <a:ea typeface="Calibri" panose="020F0502020204030204" pitchFamily="34" charset="0"/>
              </a:rPr>
              <a:t> Gross salary off 130,000-140,000€ per year. Net Salary after tax per month of 5000-6000€/month.</a:t>
            </a:r>
          </a:p>
          <a:p>
            <a:r>
              <a:rPr lang="en-GB" sz="2200" dirty="0">
                <a:effectLst/>
                <a:latin typeface="Calibri" panose="020F0502020204030204" pitchFamily="34" charset="0"/>
                <a:ea typeface="Calibri" panose="020F0502020204030204" pitchFamily="34" charset="0"/>
              </a:rPr>
              <a:t>-  5-6 weeks paid annual leave included.</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Medical indemnity coverage could be provided depending on the case.</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5% pension contribution</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Paid sick leave</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Career advancement opportunities</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6months to 1 year contract of employment to begin with plus a possibility of extension for another year.</a:t>
            </a:r>
            <a:endParaRPr lang="en-IE" sz="2200" dirty="0">
              <a:effectLst/>
              <a:latin typeface="Calibri" panose="020F0502020204030204" pitchFamily="34" charset="0"/>
              <a:ea typeface="Calibri" panose="020F0502020204030204" pitchFamily="34" charset="0"/>
            </a:endParaRPr>
          </a:p>
          <a:p>
            <a:r>
              <a:rPr lang="en-GB" sz="2200" dirty="0">
                <a:effectLst/>
                <a:latin typeface="Calibri" panose="020F0502020204030204" pitchFamily="34" charset="0"/>
                <a:ea typeface="Calibri" panose="020F0502020204030204" pitchFamily="34" charset="0"/>
              </a:rPr>
              <a:t>-  Normal working Time: 9AM to 6PM (Monday to Friday). 15 MIN PER PATIENT. Some General Practice </a:t>
            </a:r>
            <a:r>
              <a:rPr lang="en-GB" sz="2200" dirty="0">
                <a:latin typeface="Calibri" panose="020F0502020204030204" pitchFamily="34" charset="0"/>
                <a:ea typeface="Calibri" panose="020F0502020204030204" pitchFamily="34" charset="0"/>
              </a:rPr>
              <a:t>might </a:t>
            </a:r>
            <a:r>
              <a:rPr lang="en-GB" sz="2200" dirty="0">
                <a:effectLst/>
                <a:latin typeface="Calibri" panose="020F0502020204030204" pitchFamily="34" charset="0"/>
                <a:ea typeface="Calibri" panose="020F0502020204030204" pitchFamily="34" charset="0"/>
              </a:rPr>
              <a:t>need cover for OOH duties 4 or 5 times a month in average.</a:t>
            </a:r>
            <a:endParaRPr lang="en-IE" sz="22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Calibri" panose="020F0502020204030204" pitchFamily="34" charset="0"/>
              </a:rPr>
              <a:t> </a:t>
            </a:r>
            <a:endParaRPr lang="en-IE"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433429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A5A16E74-B0FA-9AFF-B854-A5591F73BF62}"/>
              </a:ext>
            </a:extLst>
          </p:cNvPr>
          <p:cNvSpPr>
            <a:spLocks noGrp="1"/>
          </p:cNvSpPr>
          <p:nvPr>
            <p:ph type="title"/>
          </p:nvPr>
        </p:nvSpPr>
        <p:spPr>
          <a:xfrm>
            <a:off x="838200" y="365125"/>
            <a:ext cx="10515600" cy="1325563"/>
          </a:xfrm>
        </p:spPr>
        <p:txBody>
          <a:bodyPr>
            <a:normAutofit/>
          </a:bodyPr>
          <a:lstStyle/>
          <a:p>
            <a:pPr algn="just"/>
            <a:r>
              <a:rPr lang="es-ES" sz="3200" b="1" u="sng" dirty="0" err="1">
                <a:solidFill>
                  <a:srgbClr val="00B0F0"/>
                </a:solidFill>
                <a:latin typeface="+mn-lt"/>
              </a:rPr>
              <a:t>GPs</a:t>
            </a:r>
            <a:r>
              <a:rPr lang="es-ES" sz="3200" b="1" u="sng" dirty="0">
                <a:solidFill>
                  <a:srgbClr val="00B0F0"/>
                </a:solidFill>
                <a:latin typeface="+mn-lt"/>
              </a:rPr>
              <a:t> GENERAL DAY TIME POSITIONS (SUBJECT TO AVAILABILITY)</a:t>
            </a:r>
            <a:endParaRPr lang="en-IE" sz="3200" b="1" u="sng" dirty="0">
              <a:solidFill>
                <a:srgbClr val="00B0F0"/>
              </a:solidFill>
              <a:latin typeface="+mn-lt"/>
            </a:endParaRPr>
          </a:p>
        </p:txBody>
      </p:sp>
      <p:sp>
        <p:nvSpPr>
          <p:cNvPr id="4" name="TextBox 3">
            <a:extLst>
              <a:ext uri="{FF2B5EF4-FFF2-40B4-BE49-F238E27FC236}">
                <a16:creationId xmlns:a16="http://schemas.microsoft.com/office/drawing/2014/main" id="{30078F98-C38A-CB5F-CE54-4FD8759EFF71}"/>
              </a:ext>
            </a:extLst>
          </p:cNvPr>
          <p:cNvSpPr txBox="1"/>
          <p:nvPr/>
        </p:nvSpPr>
        <p:spPr>
          <a:xfrm>
            <a:off x="980661" y="1690688"/>
            <a:ext cx="10005391" cy="4893647"/>
          </a:xfrm>
          <a:prstGeom prst="rect">
            <a:avLst/>
          </a:prstGeom>
          <a:noFill/>
        </p:spPr>
        <p:txBody>
          <a:bodyPr wrap="square" rtlCol="0">
            <a:spAutoFit/>
          </a:bodyPr>
          <a:lstStyle/>
          <a:p>
            <a:r>
              <a:rPr lang="en-GB" sz="2400" b="1" u="sng" dirty="0">
                <a:effectLst/>
                <a:latin typeface="Calibri" panose="020F0502020204030204" pitchFamily="34" charset="0"/>
                <a:ea typeface="Calibri" panose="020F0502020204030204" pitchFamily="34" charset="0"/>
              </a:rPr>
              <a:t>Requirements:</a:t>
            </a:r>
          </a:p>
          <a:p>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Doctor should be, at least, eligible for specialist OR general Registration with the IMC with ample experience in the EU as a GP.</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EU citizenship and/or Stamp4</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It is mandatory to have General Experience in Paediatrics, Obstetrics and family medicine at least 4 years in a primary care centre in EU</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Irish Medical Council Registration at the moment of application is recommended but not a must as we can help you with the process of getting registered.</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The level of English should be at least a B2 level with the capacity to communicate and write correctly in English. No formal qualification is required for the moment.</a:t>
            </a:r>
            <a:endParaRPr lang="en-IE"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1217898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06272-73CA-FF2E-4720-B24DEE45F981}"/>
              </a:ext>
            </a:extLst>
          </p:cNvPr>
          <p:cNvSpPr>
            <a:spLocks noGrp="1"/>
          </p:cNvSpPr>
          <p:nvPr>
            <p:ph type="title"/>
          </p:nvPr>
        </p:nvSpPr>
        <p:spPr/>
        <p:txBody>
          <a:bodyPr/>
          <a:lstStyle/>
          <a:p>
            <a:r>
              <a:rPr lang="es-ES" sz="4400" b="1" u="sng" dirty="0" err="1">
                <a:solidFill>
                  <a:srgbClr val="00B0F0"/>
                </a:solidFill>
                <a:latin typeface="+mn-lt"/>
              </a:rPr>
              <a:t>GPs</a:t>
            </a:r>
            <a:r>
              <a:rPr lang="es-ES" sz="4400" b="1" u="sng" dirty="0">
                <a:solidFill>
                  <a:srgbClr val="00B0F0"/>
                </a:solidFill>
                <a:latin typeface="+mn-lt"/>
              </a:rPr>
              <a:t> GENERAL DAY TIME POSITIONS (SUBJECT TO AVAILABILITY)</a:t>
            </a:r>
            <a:endParaRPr lang="en-IE" dirty="0"/>
          </a:p>
        </p:txBody>
      </p:sp>
      <p:sp>
        <p:nvSpPr>
          <p:cNvPr id="3" name="TextBox 2">
            <a:extLst>
              <a:ext uri="{FF2B5EF4-FFF2-40B4-BE49-F238E27FC236}">
                <a16:creationId xmlns:a16="http://schemas.microsoft.com/office/drawing/2014/main" id="{E273788D-4E70-FA83-65D0-3E8C8603C991}"/>
              </a:ext>
            </a:extLst>
          </p:cNvPr>
          <p:cNvSpPr txBox="1"/>
          <p:nvPr/>
        </p:nvSpPr>
        <p:spPr>
          <a:xfrm>
            <a:off x="1046922" y="2478157"/>
            <a:ext cx="8574156" cy="3416320"/>
          </a:xfrm>
          <a:prstGeom prst="rect">
            <a:avLst/>
          </a:prstGeom>
          <a:noFill/>
        </p:spPr>
        <p:txBody>
          <a:bodyPr wrap="square" rtlCol="0">
            <a:spAutoFit/>
          </a:bodyPr>
          <a:lstStyle/>
          <a:p>
            <a:r>
              <a:rPr lang="en-GB" sz="2400" b="1" u="sng" dirty="0">
                <a:effectLst/>
                <a:latin typeface="Calibri" panose="020F0502020204030204" pitchFamily="34" charset="0"/>
                <a:ea typeface="Calibri" panose="020F0502020204030204" pitchFamily="34" charset="0"/>
              </a:rPr>
              <a:t>General Duties &amp; Responsibilities:</a:t>
            </a:r>
            <a:endParaRPr lang="en-IE" sz="2400" u="sng"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Providing excellent patient care and medical treatment</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Maintaining comprehensive patient records</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Benefiting from collaborative clinical support</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Prescribing medications as needed.</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Engaging in ongoing clinical development</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Participating in community engagement</a:t>
            </a:r>
            <a:endParaRPr lang="en-IE" sz="2400" dirty="0">
              <a:effectLst/>
              <a:latin typeface="Calibri" panose="020F0502020204030204" pitchFamily="34" charset="0"/>
              <a:ea typeface="Calibri" panose="020F0502020204030204" pitchFamily="34" charset="0"/>
            </a:endParaRPr>
          </a:p>
          <a:p>
            <a:r>
              <a:rPr lang="en-GB" sz="2400" dirty="0">
                <a:effectLst/>
                <a:latin typeface="Calibri" panose="020F0502020204030204" pitchFamily="34" charset="0"/>
                <a:ea typeface="Calibri" panose="020F0502020204030204" pitchFamily="34" charset="0"/>
              </a:rPr>
              <a:t>- Embracing teamwork and flexible hours</a:t>
            </a:r>
            <a:endParaRPr lang="en-IE" sz="24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2864680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459" y="-98899"/>
            <a:ext cx="11908810" cy="1325563"/>
          </a:xfrm>
        </p:spPr>
        <p:txBody>
          <a:bodyPr/>
          <a:lstStyle/>
          <a:p>
            <a:r>
              <a:rPr lang="es-ES" b="1" dirty="0" err="1"/>
              <a:t>Some</a:t>
            </a:r>
            <a:r>
              <a:rPr lang="es-ES" b="1" dirty="0"/>
              <a:t> </a:t>
            </a:r>
            <a:r>
              <a:rPr lang="es-ES" b="1" dirty="0" err="1"/>
              <a:t>Statistics</a:t>
            </a:r>
            <a:r>
              <a:rPr lang="es-ES" b="1" dirty="0"/>
              <a:t> (2015-2025): 201 </a:t>
            </a:r>
            <a:r>
              <a:rPr lang="es-ES" b="1" dirty="0" err="1"/>
              <a:t>doctors</a:t>
            </a:r>
            <a:r>
              <a:rPr lang="es-ES" b="1" dirty="0"/>
              <a:t> </a:t>
            </a:r>
            <a:r>
              <a:rPr lang="es-ES" b="1" dirty="0" err="1"/>
              <a:t>last</a:t>
            </a:r>
            <a:r>
              <a:rPr lang="es-ES" b="1" dirty="0"/>
              <a:t> 11years.</a:t>
            </a:r>
            <a:endParaRPr lang="en-GB" b="1" dirty="0"/>
          </a:p>
        </p:txBody>
      </p:sp>
      <p:graphicFrame>
        <p:nvGraphicFramePr>
          <p:cNvPr id="3" name="Chart 2"/>
          <p:cNvGraphicFramePr>
            <a:graphicFrameLocks/>
          </p:cNvGraphicFramePr>
          <p:nvPr>
            <p:extLst>
              <p:ext uri="{D42A27DB-BD31-4B8C-83A1-F6EECF244321}">
                <p14:modId xmlns:p14="http://schemas.microsoft.com/office/powerpoint/2010/main" val="280388296"/>
              </p:ext>
            </p:extLst>
          </p:nvPr>
        </p:nvGraphicFramePr>
        <p:xfrm>
          <a:off x="95535" y="1226664"/>
          <a:ext cx="11969086" cy="563133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582625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642" y="365125"/>
            <a:ext cx="11526672" cy="1325563"/>
          </a:xfrm>
        </p:spPr>
        <p:txBody>
          <a:bodyPr/>
          <a:lstStyle/>
          <a:p>
            <a:r>
              <a:rPr lang="es-ES" b="1" dirty="0" err="1">
                <a:solidFill>
                  <a:prstClr val="black"/>
                </a:solidFill>
              </a:rPr>
              <a:t>Some</a:t>
            </a:r>
            <a:r>
              <a:rPr lang="es-ES" b="1" dirty="0">
                <a:solidFill>
                  <a:prstClr val="black"/>
                </a:solidFill>
              </a:rPr>
              <a:t> </a:t>
            </a:r>
            <a:r>
              <a:rPr lang="es-ES" b="1" dirty="0" err="1">
                <a:solidFill>
                  <a:prstClr val="black"/>
                </a:solidFill>
              </a:rPr>
              <a:t>Statistics</a:t>
            </a:r>
            <a:r>
              <a:rPr lang="es-ES" b="1" dirty="0">
                <a:solidFill>
                  <a:prstClr val="black"/>
                </a:solidFill>
              </a:rPr>
              <a:t> (2015-2025): 201 </a:t>
            </a:r>
            <a:r>
              <a:rPr lang="es-ES" b="1" dirty="0" err="1">
                <a:solidFill>
                  <a:prstClr val="black"/>
                </a:solidFill>
              </a:rPr>
              <a:t>doctors</a:t>
            </a:r>
            <a:r>
              <a:rPr lang="es-ES" b="1" dirty="0">
                <a:solidFill>
                  <a:prstClr val="black"/>
                </a:solidFill>
              </a:rPr>
              <a:t> </a:t>
            </a:r>
            <a:r>
              <a:rPr lang="es-ES" b="1" dirty="0" err="1">
                <a:solidFill>
                  <a:prstClr val="black"/>
                </a:solidFill>
              </a:rPr>
              <a:t>last</a:t>
            </a:r>
            <a:r>
              <a:rPr lang="es-ES" b="1" dirty="0">
                <a:solidFill>
                  <a:prstClr val="black"/>
                </a:solidFill>
              </a:rPr>
              <a:t> 11years.</a:t>
            </a:r>
            <a:endParaRPr lang="en-GB" dirty="0"/>
          </a:p>
        </p:txBody>
      </p:sp>
      <p:graphicFrame>
        <p:nvGraphicFramePr>
          <p:cNvPr id="3" name="Chart 2"/>
          <p:cNvGraphicFramePr>
            <a:graphicFrameLocks/>
          </p:cNvGraphicFramePr>
          <p:nvPr>
            <p:extLst>
              <p:ext uri="{D42A27DB-BD31-4B8C-83A1-F6EECF244321}">
                <p14:modId xmlns:p14="http://schemas.microsoft.com/office/powerpoint/2010/main" val="3885212113"/>
              </p:ext>
            </p:extLst>
          </p:nvPr>
        </p:nvGraphicFramePr>
        <p:xfrm>
          <a:off x="278642" y="1473958"/>
          <a:ext cx="11913357" cy="538404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19878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GB" dirty="0">
                <a:solidFill>
                  <a:srgbClr val="00B0F0"/>
                </a:solidFill>
              </a:rPr>
              <a:t>1. What is BHJ and why do you need it to get a job in Ireland?</a:t>
            </a:r>
            <a:endParaRPr lang="en-GB" dirty="0"/>
          </a:p>
        </p:txBody>
      </p:sp>
      <p:sp>
        <p:nvSpPr>
          <p:cNvPr id="5" name="CuadroTexto 4"/>
          <p:cNvSpPr txBox="1"/>
          <p:nvPr/>
        </p:nvSpPr>
        <p:spPr>
          <a:xfrm>
            <a:off x="255431" y="1506244"/>
            <a:ext cx="11681138" cy="5632311"/>
          </a:xfrm>
          <a:prstGeom prst="rect">
            <a:avLst/>
          </a:prstGeom>
          <a:noFill/>
        </p:spPr>
        <p:txBody>
          <a:bodyPr wrap="square" rtlCol="0">
            <a:spAutoFit/>
          </a:bodyPr>
          <a:lstStyle/>
          <a:p>
            <a:pPr marL="342900" indent="-342900">
              <a:buAutoNum type="arabicPeriod" startAt="3"/>
            </a:pPr>
            <a:r>
              <a:rPr lang="en-GB" dirty="0"/>
              <a:t>Give you tips and advice before the interviews with the hospitals. We have a database of questions that have been asked during interviews for each specialty during the last 11 years. So, this will also be very useful to prepare yourself!</a:t>
            </a:r>
          </a:p>
          <a:p>
            <a:endParaRPr lang="en-GB" dirty="0"/>
          </a:p>
          <a:p>
            <a:r>
              <a:rPr lang="en-GB" dirty="0"/>
              <a:t>4.    Help you to get your experience recognized in Ireland if you are coming from abroad to place you in the correct salary point level.</a:t>
            </a:r>
          </a:p>
          <a:p>
            <a:endParaRPr lang="en-GB" dirty="0"/>
          </a:p>
          <a:p>
            <a:r>
              <a:rPr lang="en-GB" dirty="0"/>
              <a:t>5.    We will Help you with relocation issues. We are actually in touch with several real estate agencies. Although we are not a real estate agent! We can also act as referee in front of the real estate agencies so you can rent out a place easier.</a:t>
            </a:r>
          </a:p>
          <a:p>
            <a:endParaRPr lang="en-GB" dirty="0"/>
          </a:p>
          <a:p>
            <a:r>
              <a:rPr lang="en-GB" dirty="0"/>
              <a:t>6.    We will give you advice about career planning in Ireland.</a:t>
            </a:r>
          </a:p>
          <a:p>
            <a:endParaRPr lang="en-GB" dirty="0"/>
          </a:p>
          <a:p>
            <a:r>
              <a:rPr lang="en-GB" dirty="0"/>
              <a:t>7.    We can put you in touch, </a:t>
            </a:r>
            <a:r>
              <a:rPr lang="en-GB" u="sng" dirty="0"/>
              <a:t>if we think it is necessary,</a:t>
            </a:r>
            <a:r>
              <a:rPr lang="en-GB" dirty="0"/>
              <a:t> with doctors that have already been there or are currently practicing in Ireland. In this respect we can say we have placed more than 200 doctors in Ireland in the last 10-11 Years.</a:t>
            </a:r>
          </a:p>
          <a:p>
            <a:endParaRPr lang="en-GB" dirty="0"/>
          </a:p>
          <a:p>
            <a:r>
              <a:rPr lang="en-GB" dirty="0"/>
              <a:t>8.    We will give you TAX advice if necessary.</a:t>
            </a:r>
          </a:p>
          <a:p>
            <a:endParaRPr lang="en-GB" dirty="0"/>
          </a:p>
          <a:p>
            <a:pPr marL="342900" indent="-342900">
              <a:buAutoNum type="arabicPeriod" startAt="9"/>
            </a:pPr>
            <a:r>
              <a:rPr lang="en-GB" dirty="0"/>
              <a:t>A lot of other things that we can’t even LIST here! i.e.; motivation issues, family issues, papers, etc, etc.. </a:t>
            </a:r>
          </a:p>
          <a:p>
            <a:pPr marL="342900" indent="-342900">
              <a:buAutoNum type="arabicPeriod" startAt="9"/>
            </a:pPr>
            <a:endParaRPr lang="en-IE" dirty="0"/>
          </a:p>
          <a:p>
            <a:pPr marL="342900" indent="-342900">
              <a:buAutoNum type="arabicPeriod" startAt="9"/>
            </a:pPr>
            <a:r>
              <a:rPr lang="en-IE" dirty="0"/>
              <a:t>BHJ has a license to practice recruitment in Ireland from the Irish authorities (EA3896) and is part of the ERF of Ireland so we need to abide by there Code of conduct.</a:t>
            </a:r>
            <a:endParaRPr lang="en-GB" dirty="0"/>
          </a:p>
        </p:txBody>
      </p:sp>
    </p:spTree>
    <p:extLst>
      <p:ext uri="{BB962C8B-B14F-4D97-AF65-F5344CB8AC3E}">
        <p14:creationId xmlns:p14="http://schemas.microsoft.com/office/powerpoint/2010/main" val="2088867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52475" y="1993900"/>
            <a:ext cx="10515600" cy="1325563"/>
          </a:xfrm>
        </p:spPr>
        <p:txBody>
          <a:bodyPr>
            <a:normAutofit/>
          </a:bodyPr>
          <a:lstStyle/>
          <a:p>
            <a:pPr algn="ctr"/>
            <a:r>
              <a:rPr lang="en-GB" sz="4800" b="1" dirty="0">
                <a:solidFill>
                  <a:srgbClr val="00B0F0"/>
                </a:solidFill>
              </a:rPr>
              <a:t>Thanks for your TIME and for coming!</a:t>
            </a:r>
          </a:p>
        </p:txBody>
      </p:sp>
      <p:pic>
        <p:nvPicPr>
          <p:cNvPr id="3" name="Imagen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9912" y="350837"/>
            <a:ext cx="5588001" cy="1957387"/>
          </a:xfrm>
          <a:prstGeom prst="rect">
            <a:avLst/>
          </a:prstGeom>
        </p:spPr>
      </p:pic>
      <p:sp>
        <p:nvSpPr>
          <p:cNvPr id="4" name="CuadroTexto 3"/>
          <p:cNvSpPr txBox="1"/>
          <p:nvPr/>
        </p:nvSpPr>
        <p:spPr>
          <a:xfrm>
            <a:off x="928687" y="3171826"/>
            <a:ext cx="10829926" cy="5518434"/>
          </a:xfrm>
          <a:prstGeom prst="rect">
            <a:avLst/>
          </a:prstGeom>
          <a:noFill/>
        </p:spPr>
        <p:txBody>
          <a:bodyPr wrap="square" rtlCol="0">
            <a:spAutoFit/>
          </a:bodyPr>
          <a:lstStyle/>
          <a:p>
            <a:r>
              <a:rPr lang="en-GB" sz="3200" dirty="0"/>
              <a:t>Please find us in our Social networks and our website:</a:t>
            </a:r>
          </a:p>
          <a:p>
            <a:endParaRPr lang="en-GB" sz="3600" b="1" dirty="0"/>
          </a:p>
          <a:p>
            <a:pPr>
              <a:lnSpc>
                <a:spcPct val="115000"/>
              </a:lnSpc>
              <a:spcAft>
                <a:spcPts val="1000"/>
              </a:spcAft>
            </a:pPr>
            <a:r>
              <a:rPr lang="en-GB" sz="2000" b="1" dirty="0"/>
              <a:t>Website BHJ:   </a:t>
            </a:r>
            <a:r>
              <a:rPr lang="en-GB" sz="2000" b="1" dirty="0">
                <a:solidFill>
                  <a:srgbClr val="00B0F0"/>
                </a:solidFill>
                <a:hlinkClick r:id="rId4"/>
              </a:rPr>
              <a:t>http://www.bolognahealthjobs.com/</a:t>
            </a:r>
            <a:endParaRPr lang="en-GB" sz="2000" b="1" dirty="0">
              <a:solidFill>
                <a:srgbClr val="00B0F0"/>
              </a:solidFill>
            </a:endParaRPr>
          </a:p>
          <a:p>
            <a:pPr>
              <a:lnSpc>
                <a:spcPct val="115000"/>
              </a:lnSpc>
              <a:spcAft>
                <a:spcPts val="1000"/>
              </a:spcAft>
            </a:pPr>
            <a:endParaRPr lang="en-GB" sz="2000" dirty="0">
              <a:solidFill>
                <a:srgbClr val="00B0F0"/>
              </a:solidFill>
            </a:endParaRPr>
          </a:p>
          <a:p>
            <a:pPr>
              <a:lnSpc>
                <a:spcPct val="115000"/>
              </a:lnSpc>
              <a:spcAft>
                <a:spcPts val="1000"/>
              </a:spcAft>
            </a:pPr>
            <a:r>
              <a:rPr lang="en-GB" sz="2000" b="1" dirty="0" err="1"/>
              <a:t>Linkedin</a:t>
            </a:r>
            <a:r>
              <a:rPr lang="en-GB" sz="2000" b="1" dirty="0"/>
              <a:t>:  </a:t>
            </a:r>
            <a:r>
              <a:rPr lang="es-ES" sz="20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5"/>
              </a:rPr>
              <a:t>https://www.linkedin.com/company/bologna-health-jobs</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s-ES" sz="2400" dirty="0">
                <a:latin typeface="Calibri" panose="020F0502020204030204" pitchFamily="34" charset="0"/>
                <a:ea typeface="Calibri" panose="020F0502020204030204" pitchFamily="34" charset="0"/>
                <a:cs typeface="Times New Roman" panose="02020603050405020304" pitchFamily="18" charset="0"/>
              </a:rPr>
              <a:t> </a:t>
            </a:r>
            <a:r>
              <a:rPr lang="en-GB" sz="2000" b="1" dirty="0"/>
              <a:t>Twitter:       </a:t>
            </a:r>
            <a:r>
              <a:rPr lang="es-ES" sz="2000" u="sng" dirty="0">
                <a:solidFill>
                  <a:srgbClr val="0000FF"/>
                </a:solidFill>
                <a:latin typeface="Calibri" panose="020F0502020204030204" pitchFamily="34" charset="0"/>
                <a:ea typeface="Calibri" panose="020F0502020204030204" pitchFamily="34" charset="0"/>
                <a:cs typeface="Times New Roman" panose="02020603050405020304" pitchFamily="18" charset="0"/>
                <a:hlinkClick r:id="rId6"/>
              </a:rPr>
              <a:t>https://twitter.com/BolognaHealth</a:t>
            </a:r>
            <a:endParaRPr lang="en-GB" sz="20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000" b="1" dirty="0"/>
              <a:t>Facebook:    </a:t>
            </a:r>
            <a:r>
              <a:rPr lang="en-GB" sz="2000" b="1" dirty="0">
                <a:hlinkClick r:id="rId7"/>
              </a:rPr>
              <a:t>https://www.facebook.com/Bologna-Health-Jobs-189218527770013/?ref=nf</a:t>
            </a:r>
            <a:endParaRPr lang="en-GB" sz="2000" b="1" dirty="0"/>
          </a:p>
          <a:p>
            <a:pPr>
              <a:lnSpc>
                <a:spcPct val="115000"/>
              </a:lnSpc>
              <a:spcAft>
                <a:spcPts val="1000"/>
              </a:spcAft>
            </a:pPr>
            <a:endParaRPr lang="en-GB" sz="2000" dirty="0">
              <a:latin typeface="Calibri" panose="020F0502020204030204" pitchFamily="34" charset="0"/>
              <a:ea typeface="Calibri" panose="020F0502020204030204" pitchFamily="34" charset="0"/>
              <a:cs typeface="Times New Roman" panose="02020603050405020304" pitchFamily="18" charset="0"/>
            </a:endParaRPr>
          </a:p>
          <a:p>
            <a:endParaRPr lang="en-GB" sz="2000" b="1" dirty="0"/>
          </a:p>
          <a:p>
            <a:endParaRPr lang="en-GB" sz="3600" b="1" dirty="0"/>
          </a:p>
          <a:p>
            <a:endParaRPr lang="en-GB" b="1" dirty="0"/>
          </a:p>
          <a:p>
            <a:endParaRPr lang="en-GB" b="1" dirty="0"/>
          </a:p>
        </p:txBody>
      </p:sp>
    </p:spTree>
    <p:extLst>
      <p:ext uri="{BB962C8B-B14F-4D97-AF65-F5344CB8AC3E}">
        <p14:creationId xmlns:p14="http://schemas.microsoft.com/office/powerpoint/2010/main" val="126186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solidFill>
                  <a:srgbClr val="00B0F0"/>
                </a:solidFill>
              </a:rPr>
              <a:t>2.1 Living </a:t>
            </a:r>
            <a:r>
              <a:rPr lang="en-GB" b="1" dirty="0">
                <a:solidFill>
                  <a:srgbClr val="00B0F0"/>
                </a:solidFill>
              </a:rPr>
              <a:t>Conditions</a:t>
            </a:r>
            <a:r>
              <a:rPr lang="es-ES" b="1" dirty="0">
                <a:solidFill>
                  <a:srgbClr val="00B0F0"/>
                </a:solidFill>
              </a:rPr>
              <a:t> in Ireland (“</a:t>
            </a:r>
            <a:r>
              <a:rPr lang="en-GB" b="1" dirty="0">
                <a:solidFill>
                  <a:srgbClr val="00B0F0"/>
                </a:solidFill>
              </a:rPr>
              <a:t>what to expect”</a:t>
            </a:r>
            <a:r>
              <a:rPr lang="es-ES" b="1" dirty="0">
                <a:solidFill>
                  <a:srgbClr val="00B0F0"/>
                </a:solidFill>
              </a:rPr>
              <a:t>)</a:t>
            </a:r>
            <a:endParaRPr lang="en-GB" b="1" dirty="0">
              <a:solidFill>
                <a:srgbClr val="00B0F0"/>
              </a:solidFill>
            </a:endParaRPr>
          </a:p>
        </p:txBody>
      </p:sp>
      <p:graphicFrame>
        <p:nvGraphicFramePr>
          <p:cNvPr id="5" name="Tabla 4"/>
          <p:cNvGraphicFramePr>
            <a:graphicFrameLocks noGrp="1"/>
          </p:cNvGraphicFramePr>
          <p:nvPr>
            <p:extLst>
              <p:ext uri="{D42A27DB-BD31-4B8C-83A1-F6EECF244321}">
                <p14:modId xmlns:p14="http://schemas.microsoft.com/office/powerpoint/2010/main" val="2771370449"/>
              </p:ext>
            </p:extLst>
          </p:nvPr>
        </p:nvGraphicFramePr>
        <p:xfrm>
          <a:off x="838200" y="4497387"/>
          <a:ext cx="5716587" cy="1835150"/>
        </p:xfrm>
        <a:graphic>
          <a:graphicData uri="http://schemas.openxmlformats.org/drawingml/2006/table">
            <a:tbl>
              <a:tblPr/>
              <a:tblGrid>
                <a:gridCol w="1937100">
                  <a:extLst>
                    <a:ext uri="{9D8B030D-6E8A-4147-A177-3AD203B41FA5}">
                      <a16:colId xmlns:a16="http://schemas.microsoft.com/office/drawing/2014/main" val="20000"/>
                    </a:ext>
                  </a:extLst>
                </a:gridCol>
                <a:gridCol w="3779487">
                  <a:extLst>
                    <a:ext uri="{9D8B030D-6E8A-4147-A177-3AD203B41FA5}">
                      <a16:colId xmlns:a16="http://schemas.microsoft.com/office/drawing/2014/main" val="20001"/>
                    </a:ext>
                  </a:extLst>
                </a:gridCol>
              </a:tblGrid>
              <a:tr h="252624">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b="1" dirty="0">
                          <a:latin typeface="Verdana" pitchFamily="34" charset="0"/>
                          <a:ea typeface="Times New Roman"/>
                          <a:cs typeface="Times New Roman"/>
                        </a:rPr>
                        <a:t>Utilities </a:t>
                      </a:r>
                      <a:endParaRPr lang="en-US" sz="1100" b="1"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tcPr>
                </a:tc>
                <a:tc hMerge="1">
                  <a:txBody>
                    <a:bodyPr/>
                    <a:lstStyle/>
                    <a:p>
                      <a:endParaRPr lang="en-US"/>
                    </a:p>
                  </a:txBody>
                  <a:tcPr/>
                </a:tc>
                <a:extLst>
                  <a:ext uri="{0D108BD9-81ED-4DB2-BD59-A6C34878D82A}">
                    <a16:rowId xmlns:a16="http://schemas.microsoft.com/office/drawing/2014/main" val="10000"/>
                  </a:ext>
                </a:extLst>
              </a:tr>
              <a:tr h="260307">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Monthly landline rental</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€47+ (with internet bundling, local calls, cable TV)</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60307">
                <a:tc row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Monthly broadband</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€20 – 25 – limited access with a modem stick;</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10415">
                <a:tc v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€39 – 50 – unlimited access (NTL; Eircom)</a:t>
                      </a:r>
                      <a:endParaRPr lang="en-US" sz="1100" dirty="0">
                        <a:latin typeface="Verdana" pitchFamily="34" charset="0"/>
                        <a:ea typeface="Calibri"/>
                        <a:cs typeface="Times New Roman"/>
                      </a:endParaRPr>
                    </a:p>
                  </a:txBody>
                  <a:tcPr marL="38100" marR="38100" marT="9521" marB="952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624">
                <a:tc rowSpan="3">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Electricity bills</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€0.16 per Kw/h (daily charge);</a:t>
                      </a:r>
                      <a:endParaRPr lang="en-US" sz="1100" dirty="0">
                        <a:latin typeface="Verdana" pitchFamily="34" charset="0"/>
                        <a:ea typeface="Calibri"/>
                        <a:cs typeface="Times New Roman"/>
                      </a:endParaRPr>
                    </a:p>
                  </a:txBody>
                  <a:tcPr marL="38100" marR="38100" marT="38719" marB="38719">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194229">
                <a:tc v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€0.08 per Kw/h (night charge);</a:t>
                      </a:r>
                      <a:endParaRPr lang="en-US" sz="1100" dirty="0">
                        <a:latin typeface="Verdana" pitchFamily="34" charset="0"/>
                        <a:ea typeface="Calibri"/>
                        <a:cs typeface="Times New Roman"/>
                      </a:endParaRPr>
                    </a:p>
                  </a:txBody>
                  <a:tcPr marL="38100" marR="38100" marT="9521" marB="952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210415">
                <a:tc vMerge="1">
                  <a:txBody>
                    <a:bodyPr/>
                    <a:lstStyle/>
                    <a:p>
                      <a:endParaRPr lang="en-US"/>
                    </a:p>
                  </a:txBody>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Standing charges of €0,25/day apply.</a:t>
                      </a:r>
                      <a:endParaRPr lang="en-US" sz="1100" dirty="0">
                        <a:latin typeface="Verdana" pitchFamily="34" charset="0"/>
                        <a:ea typeface="Calibri"/>
                        <a:cs typeface="Times New Roman"/>
                      </a:endParaRPr>
                    </a:p>
                  </a:txBody>
                  <a:tcPr marL="38100" marR="38100" marT="9521" marB="952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194229">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en-US" sz="1000" dirty="0">
                          <a:latin typeface="Verdana" pitchFamily="34" charset="0"/>
                          <a:ea typeface="Times New Roman"/>
                          <a:cs typeface="Times New Roman"/>
                        </a:rPr>
                        <a:t>Water</a:t>
                      </a:r>
                      <a:endParaRPr lang="en-US" sz="1100" dirty="0">
                        <a:latin typeface="Verdana" pitchFamily="34" charset="0"/>
                        <a:ea typeface="Calibri"/>
                        <a:cs typeface="Times New Roman"/>
                      </a:endParaRPr>
                    </a:p>
                  </a:txBody>
                  <a:tcPr marL="38100" marR="38100" marT="9521" marB="952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en-US" sz="1000" b="1" dirty="0">
                          <a:latin typeface="Verdana" pitchFamily="34" charset="0"/>
                          <a:ea typeface="Times New Roman"/>
                          <a:cs typeface="Times New Roman"/>
                        </a:rPr>
                        <a:t>Free of charge</a:t>
                      </a:r>
                      <a:endParaRPr lang="en-US" sz="1100" b="1" dirty="0">
                        <a:latin typeface="Verdana" pitchFamily="34" charset="0"/>
                        <a:ea typeface="Calibri"/>
                        <a:cs typeface="Times New Roman"/>
                      </a:endParaRPr>
                    </a:p>
                  </a:txBody>
                  <a:tcPr marL="38100" marR="38100" marT="9521" marB="952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bl>
          </a:graphicData>
        </a:graphic>
      </p:graphicFrame>
      <p:sp>
        <p:nvSpPr>
          <p:cNvPr id="9" name="Rectángulo 8"/>
          <p:cNvSpPr/>
          <p:nvPr/>
        </p:nvSpPr>
        <p:spPr>
          <a:xfrm>
            <a:off x="838199" y="1890236"/>
            <a:ext cx="10406064" cy="1754326"/>
          </a:xfrm>
          <a:prstGeom prst="rect">
            <a:avLst/>
          </a:prstGeom>
        </p:spPr>
        <p:txBody>
          <a:bodyPr wrap="square">
            <a:spAutoFit/>
          </a:bodyPr>
          <a:lstStyle/>
          <a:p>
            <a:r>
              <a:rPr lang="en-GB" b="1" i="0" u="none" strike="noStrike" baseline="0" dirty="0">
                <a:solidFill>
                  <a:srgbClr val="000000"/>
                </a:solidFill>
                <a:latin typeface="Verdana" panose="020B0604030504040204" pitchFamily="34" charset="0"/>
              </a:rPr>
              <a:t>Accommodation </a:t>
            </a:r>
            <a:r>
              <a:rPr lang="en-GB" b="1" i="0" u="sng" strike="noStrike" baseline="0" dirty="0">
                <a:solidFill>
                  <a:srgbClr val="000000"/>
                </a:solidFill>
                <a:latin typeface="Verdana" panose="020B0604030504040204" pitchFamily="34" charset="0"/>
              </a:rPr>
              <a:t>Dublin (at least *2 normal</a:t>
            </a:r>
            <a:r>
              <a:rPr lang="en-GB" b="1" i="0" u="sng" strike="noStrike" dirty="0">
                <a:solidFill>
                  <a:srgbClr val="000000"/>
                </a:solidFill>
                <a:latin typeface="Verdana" panose="020B0604030504040204" pitchFamily="34" charset="0"/>
              </a:rPr>
              <a:t> cost outside of the City; rest of Ireland)</a:t>
            </a:r>
            <a:endParaRPr lang="en-US" b="1" i="0" u="sng" strike="noStrike" baseline="0" dirty="0">
              <a:solidFill>
                <a:srgbClr val="000000"/>
              </a:solidFill>
              <a:latin typeface="Verdana" panose="020B0604030504040204" pitchFamily="34" charset="0"/>
            </a:endParaRPr>
          </a:p>
          <a:p>
            <a:r>
              <a:rPr lang="en-GB" b="0" i="0" u="none" strike="noStrike" baseline="0" dirty="0">
                <a:solidFill>
                  <a:srgbClr val="000000"/>
                </a:solidFill>
                <a:latin typeface="Verdana" panose="020B0604030504040204" pitchFamily="34" charset="0"/>
              </a:rPr>
              <a:t>2 bedroom apartment</a:t>
            </a:r>
            <a:r>
              <a:rPr lang="en-IE" b="0" i="0" u="none" strike="noStrike" baseline="0" dirty="0">
                <a:solidFill>
                  <a:srgbClr val="000000"/>
                </a:solidFill>
                <a:latin typeface="Verdana" panose="020B0604030504040204" pitchFamily="34" charset="0"/>
              </a:rPr>
              <a:t>: </a:t>
            </a:r>
            <a:r>
              <a:rPr lang="bg-BG" b="0" i="0" u="none" strike="noStrike" baseline="0" dirty="0">
                <a:solidFill>
                  <a:srgbClr val="000000"/>
                </a:solidFill>
                <a:latin typeface="Verdana" panose="020B0604030504040204" pitchFamily="34" charset="0"/>
              </a:rPr>
              <a:t>€1200 – 3000</a:t>
            </a:r>
            <a:r>
              <a:rPr lang="es-ES" b="0" i="0" u="none" strike="noStrike" baseline="0" dirty="0">
                <a:solidFill>
                  <a:srgbClr val="000000"/>
                </a:solidFill>
                <a:latin typeface="Verdana" panose="020B0604030504040204" pitchFamily="34" charset="0"/>
              </a:rPr>
              <a:t> (vs </a:t>
            </a:r>
            <a:r>
              <a:rPr lang="es-ES" b="1" i="0" u="none" strike="noStrike" baseline="0" dirty="0">
                <a:solidFill>
                  <a:srgbClr val="000000"/>
                </a:solidFill>
                <a:latin typeface="Verdana" panose="020B0604030504040204" pitchFamily="34" charset="0"/>
              </a:rPr>
              <a:t>600</a:t>
            </a:r>
            <a:r>
              <a:rPr lang="es-ES" b="0" i="0" u="none" strike="noStrike" baseline="0" dirty="0">
                <a:solidFill>
                  <a:srgbClr val="000000"/>
                </a:solidFill>
                <a:latin typeface="Verdana" panose="020B0604030504040204" pitchFamily="34" charset="0"/>
              </a:rPr>
              <a:t>-1000€ </a:t>
            </a:r>
            <a:r>
              <a:rPr lang="en-GB" b="0" i="0" u="none" strike="noStrike" baseline="0" dirty="0">
                <a:solidFill>
                  <a:srgbClr val="000000"/>
                </a:solidFill>
                <a:latin typeface="Verdana" panose="020B0604030504040204" pitchFamily="34" charset="0"/>
              </a:rPr>
              <a:t>outside</a:t>
            </a:r>
            <a:r>
              <a:rPr lang="es-ES" b="0" i="0" u="none" strike="noStrike" baseline="0" dirty="0">
                <a:solidFill>
                  <a:srgbClr val="000000"/>
                </a:solidFill>
                <a:latin typeface="Verdana" panose="020B0604030504040204" pitchFamily="34" charset="0"/>
              </a:rPr>
              <a:t> of </a:t>
            </a:r>
            <a:r>
              <a:rPr lang="es-ES" b="0" i="0" u="none" strike="noStrike" baseline="0" dirty="0" err="1">
                <a:solidFill>
                  <a:srgbClr val="000000"/>
                </a:solidFill>
                <a:latin typeface="Verdana" panose="020B0604030504040204" pitchFamily="34" charset="0"/>
              </a:rPr>
              <a:t>the</a:t>
            </a:r>
            <a:r>
              <a:rPr lang="es-ES" b="0" i="0" u="none" strike="noStrike" baseline="0" dirty="0">
                <a:solidFill>
                  <a:srgbClr val="000000"/>
                </a:solidFill>
                <a:latin typeface="Verdana" panose="020B0604030504040204" pitchFamily="34" charset="0"/>
              </a:rPr>
              <a:t> Capital)</a:t>
            </a:r>
            <a:endParaRPr lang="en-US" b="0" i="0" u="none" strike="noStrike" baseline="0" dirty="0">
              <a:solidFill>
                <a:srgbClr val="000000"/>
              </a:solidFill>
              <a:latin typeface="Verdana" panose="020B0604030504040204" pitchFamily="34" charset="0"/>
            </a:endParaRPr>
          </a:p>
          <a:p>
            <a:r>
              <a:rPr lang="en-GB" b="0" i="0" u="none" strike="noStrike" baseline="0" dirty="0">
                <a:solidFill>
                  <a:srgbClr val="000000"/>
                </a:solidFill>
                <a:latin typeface="Verdana" panose="020B0604030504040204" pitchFamily="34" charset="0"/>
              </a:rPr>
              <a:t>1 bedroom apartment</a:t>
            </a:r>
            <a:r>
              <a:rPr lang="en-IE" b="0" i="0" u="none" strike="noStrike" baseline="0" dirty="0">
                <a:solidFill>
                  <a:srgbClr val="000000"/>
                </a:solidFill>
                <a:latin typeface="Verdana" panose="020B0604030504040204" pitchFamily="34" charset="0"/>
              </a:rPr>
              <a:t>: </a:t>
            </a:r>
            <a:r>
              <a:rPr lang="bg-BG" b="0" i="0" u="none" strike="noStrike" baseline="0" dirty="0">
                <a:solidFill>
                  <a:srgbClr val="000000"/>
                </a:solidFill>
                <a:latin typeface="Verdana" panose="020B0604030504040204" pitchFamily="34" charset="0"/>
              </a:rPr>
              <a:t>€800 – 1200</a:t>
            </a:r>
            <a:r>
              <a:rPr lang="en-IE" b="0" i="0" u="none" strike="noStrike" baseline="0" dirty="0">
                <a:solidFill>
                  <a:srgbClr val="000000"/>
                </a:solidFill>
                <a:latin typeface="Verdana" panose="020B0604030504040204" pitchFamily="34" charset="0"/>
              </a:rPr>
              <a:t> (up to</a:t>
            </a:r>
            <a:r>
              <a:rPr lang="en-IE" b="0" i="0" u="none" strike="noStrike" dirty="0">
                <a:solidFill>
                  <a:srgbClr val="000000"/>
                </a:solidFill>
                <a:latin typeface="Verdana" panose="020B0604030504040204" pitchFamily="34" charset="0"/>
              </a:rPr>
              <a:t> 1300€ or more)</a:t>
            </a:r>
            <a:r>
              <a:rPr lang="es-ES" b="0" i="0" u="none" strike="noStrike" baseline="0" dirty="0">
                <a:solidFill>
                  <a:srgbClr val="000000"/>
                </a:solidFill>
                <a:latin typeface="Verdana" panose="020B0604030504040204" pitchFamily="34" charset="0"/>
              </a:rPr>
              <a:t>    </a:t>
            </a:r>
            <a:endParaRPr lang="en-US" b="0" i="0" u="none" strike="noStrike" baseline="0" dirty="0">
              <a:solidFill>
                <a:srgbClr val="000000"/>
              </a:solidFill>
              <a:latin typeface="Verdana" panose="020B0604030504040204" pitchFamily="34" charset="0"/>
            </a:endParaRPr>
          </a:p>
          <a:p>
            <a:r>
              <a:rPr lang="en-GB" b="0" i="0" u="none" strike="noStrike" baseline="0" dirty="0">
                <a:solidFill>
                  <a:srgbClr val="000000"/>
                </a:solidFill>
                <a:latin typeface="Verdana" panose="020B0604030504040204" pitchFamily="34" charset="0"/>
              </a:rPr>
              <a:t>Studio</a:t>
            </a:r>
            <a:r>
              <a:rPr lang="en-IE" b="0" i="0" u="none" strike="noStrike" baseline="0" dirty="0">
                <a:solidFill>
                  <a:srgbClr val="000000"/>
                </a:solidFill>
                <a:latin typeface="Verdana" panose="020B0604030504040204" pitchFamily="34" charset="0"/>
              </a:rPr>
              <a:t>: </a:t>
            </a:r>
            <a:r>
              <a:rPr lang="bg-BG" b="0" i="0" u="none" strike="noStrike" baseline="0" dirty="0">
                <a:solidFill>
                  <a:srgbClr val="000000"/>
                </a:solidFill>
                <a:latin typeface="Verdana" panose="020B0604030504040204" pitchFamily="34" charset="0"/>
              </a:rPr>
              <a:t>€550 - 800</a:t>
            </a:r>
            <a:endParaRPr lang="en-US" b="0" i="0" u="none" strike="noStrike" baseline="0" dirty="0">
              <a:solidFill>
                <a:srgbClr val="000000"/>
              </a:solidFill>
              <a:latin typeface="Verdana" panose="020B0604030504040204" pitchFamily="34" charset="0"/>
            </a:endParaRPr>
          </a:p>
          <a:p>
            <a:r>
              <a:rPr lang="en-GB" b="0" i="0" u="none" strike="noStrike" baseline="0" dirty="0">
                <a:solidFill>
                  <a:srgbClr val="000000"/>
                </a:solidFill>
                <a:latin typeface="Verdana" panose="020B0604030504040204" pitchFamily="34" charset="0"/>
              </a:rPr>
              <a:t>Room in a shared apartment</a:t>
            </a:r>
            <a:r>
              <a:rPr lang="en-IE" b="0" i="0" u="none" strike="noStrike" baseline="0" dirty="0">
                <a:solidFill>
                  <a:srgbClr val="000000"/>
                </a:solidFill>
                <a:latin typeface="Verdana" panose="020B0604030504040204" pitchFamily="34" charset="0"/>
              </a:rPr>
              <a:t>: </a:t>
            </a:r>
            <a:r>
              <a:rPr lang="bg-BG" b="0" i="0" u="none" strike="noStrike" baseline="0" dirty="0">
                <a:solidFill>
                  <a:srgbClr val="000000"/>
                </a:solidFill>
                <a:latin typeface="Verdana" panose="020B0604030504040204" pitchFamily="34" charset="0"/>
              </a:rPr>
              <a:t>€400 – 800</a:t>
            </a:r>
            <a:r>
              <a:rPr lang="es-ES" b="0" i="0" u="none" strike="noStrike" baseline="0" dirty="0">
                <a:solidFill>
                  <a:srgbClr val="000000"/>
                </a:solidFill>
                <a:latin typeface="Verdana" panose="020B0604030504040204" pitchFamily="34" charset="0"/>
              </a:rPr>
              <a:t> (vs 300€ </a:t>
            </a:r>
            <a:r>
              <a:rPr lang="es-ES" b="0" i="0" u="none" strike="noStrike" baseline="0" dirty="0" err="1">
                <a:solidFill>
                  <a:srgbClr val="000000"/>
                </a:solidFill>
                <a:latin typeface="Verdana" panose="020B0604030504040204" pitchFamily="34" charset="0"/>
              </a:rPr>
              <a:t>outside</a:t>
            </a:r>
            <a:r>
              <a:rPr lang="es-ES" b="0" i="0" u="none" strike="noStrike" dirty="0">
                <a:solidFill>
                  <a:srgbClr val="000000"/>
                </a:solidFill>
                <a:latin typeface="Verdana" panose="020B0604030504040204" pitchFamily="34" charset="0"/>
              </a:rPr>
              <a:t> of </a:t>
            </a:r>
            <a:r>
              <a:rPr lang="es-ES" b="0" i="0" u="none" strike="noStrike" dirty="0" err="1">
                <a:solidFill>
                  <a:srgbClr val="000000"/>
                </a:solidFill>
                <a:latin typeface="Verdana" panose="020B0604030504040204" pitchFamily="34" charset="0"/>
              </a:rPr>
              <a:t>the</a:t>
            </a:r>
            <a:r>
              <a:rPr lang="es-ES" b="0" i="0" u="none" strike="noStrike" dirty="0">
                <a:solidFill>
                  <a:srgbClr val="000000"/>
                </a:solidFill>
                <a:latin typeface="Verdana" panose="020B0604030504040204" pitchFamily="34" charset="0"/>
              </a:rPr>
              <a:t> Capital).</a:t>
            </a:r>
            <a:endParaRPr lang="en-US" b="0" i="0" u="none" strike="noStrike" baseline="0" dirty="0">
              <a:solidFill>
                <a:srgbClr val="000000"/>
              </a:solidFill>
              <a:latin typeface="Verdana" panose="020B0604030504040204" pitchFamily="34" charset="0"/>
            </a:endParaRPr>
          </a:p>
        </p:txBody>
      </p:sp>
    </p:spTree>
    <p:extLst>
      <p:ext uri="{BB962C8B-B14F-4D97-AF65-F5344CB8AC3E}">
        <p14:creationId xmlns:p14="http://schemas.microsoft.com/office/powerpoint/2010/main" val="27935406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solidFill>
                  <a:srgbClr val="00B0F0"/>
                </a:solidFill>
              </a:rPr>
              <a:t>2.1 Living </a:t>
            </a:r>
            <a:r>
              <a:rPr lang="en-GB" b="1" dirty="0">
                <a:solidFill>
                  <a:srgbClr val="00B0F0"/>
                </a:solidFill>
              </a:rPr>
              <a:t>Conditions</a:t>
            </a:r>
            <a:r>
              <a:rPr lang="es-ES" b="1" dirty="0">
                <a:solidFill>
                  <a:srgbClr val="00B0F0"/>
                </a:solidFill>
              </a:rPr>
              <a:t> in Ireland (“</a:t>
            </a:r>
            <a:r>
              <a:rPr lang="en-GB" b="1" dirty="0">
                <a:solidFill>
                  <a:srgbClr val="00B0F0"/>
                </a:solidFill>
              </a:rPr>
              <a:t>what to expect”</a:t>
            </a:r>
            <a:r>
              <a:rPr lang="es-ES" b="1" dirty="0">
                <a:solidFill>
                  <a:srgbClr val="00B0F0"/>
                </a:solidFill>
              </a:rPr>
              <a:t>)</a:t>
            </a:r>
            <a:endParaRPr lang="en-GB" dirty="0"/>
          </a:p>
        </p:txBody>
      </p:sp>
      <p:graphicFrame>
        <p:nvGraphicFramePr>
          <p:cNvPr id="3" name="Table 18"/>
          <p:cNvGraphicFramePr>
            <a:graphicFrameLocks noGrp="1"/>
          </p:cNvGraphicFramePr>
          <p:nvPr>
            <p:extLst>
              <p:ext uri="{D42A27DB-BD31-4B8C-83A1-F6EECF244321}">
                <p14:modId xmlns:p14="http://schemas.microsoft.com/office/powerpoint/2010/main" val="2277552284"/>
              </p:ext>
            </p:extLst>
          </p:nvPr>
        </p:nvGraphicFramePr>
        <p:xfrm>
          <a:off x="7486650" y="1690688"/>
          <a:ext cx="2717800" cy="4622802"/>
        </p:xfrm>
        <a:graphic>
          <a:graphicData uri="http://schemas.openxmlformats.org/drawingml/2006/table">
            <a:tbl>
              <a:tblPr/>
              <a:tblGrid>
                <a:gridCol w="1358900">
                  <a:extLst>
                    <a:ext uri="{9D8B030D-6E8A-4147-A177-3AD203B41FA5}">
                      <a16:colId xmlns:a16="http://schemas.microsoft.com/office/drawing/2014/main" val="20000"/>
                    </a:ext>
                  </a:extLst>
                </a:gridCol>
                <a:gridCol w="1358900">
                  <a:extLst>
                    <a:ext uri="{9D8B030D-6E8A-4147-A177-3AD203B41FA5}">
                      <a16:colId xmlns:a16="http://schemas.microsoft.com/office/drawing/2014/main" val="20001"/>
                    </a:ext>
                  </a:extLst>
                </a:gridCol>
              </a:tblGrid>
              <a:tr h="538482">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b="1" dirty="0">
                          <a:latin typeface="Verdana" pitchFamily="34" charset="0"/>
                          <a:ea typeface="Times New Roman"/>
                          <a:cs typeface="Times New Roman"/>
                        </a:rPr>
                        <a:t>Groceries</a:t>
                      </a:r>
                      <a:endParaRPr lang="en-US" sz="1100" b="1" dirty="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tcPr>
                </a:tc>
                <a:tc hMerge="1">
                  <a:txBody>
                    <a:bodyPr/>
                    <a:lstStyle/>
                    <a:p>
                      <a:endParaRPr lang="en-US"/>
                    </a:p>
                  </a:txBody>
                  <a:tcPr/>
                </a:tc>
                <a:extLst>
                  <a:ext uri="{0D108BD9-81ED-4DB2-BD59-A6C34878D82A}">
                    <a16:rowId xmlns:a16="http://schemas.microsoft.com/office/drawing/2014/main" val="10000"/>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Milk</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€1.65 for 2 litre carton</a:t>
                      </a:r>
                      <a:endParaRPr lang="en-US" sz="1100" dirty="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White Bread</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€ 1.20</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Rice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€ 2.90</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Potatoes (kg)</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€ 2</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Sugar (0,5 kg)</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€ 0.65</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Soft Drinks</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€1.90 per 2 Litre bottle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Mineral Water</a:t>
                      </a:r>
                      <a:endParaRPr lang="en-US" sz="1100" dirty="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€0.48 – 1.75 per litre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Tomatoes</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€2.00 per kg</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Chocolate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€1 – 3 per 100g bar</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Beer (bought in store)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Starting from approx. €1.18</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42799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Wine (bought in store)</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Starting from €5 - 5.50</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1"/>
                  </a:ext>
                </a:extLst>
              </a:tr>
              <a:tr h="25273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Verdana" pitchFamily="34" charset="0"/>
                          <a:ea typeface="Times New Roman"/>
                          <a:cs typeface="Times New Roman"/>
                        </a:rPr>
                        <a:t>Cigarettes</a:t>
                      </a:r>
                      <a:endParaRPr lang="en-US" sz="110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Verdana" pitchFamily="34" charset="0"/>
                          <a:ea typeface="Times New Roman"/>
                          <a:cs typeface="Times New Roman"/>
                        </a:rPr>
                        <a:t>€ 8.45</a:t>
                      </a:r>
                      <a:endParaRPr lang="en-US" sz="1100" dirty="0">
                        <a:latin typeface="Verdana" pitchFamily="34" charset="0"/>
                        <a:ea typeface="Calibri"/>
                        <a:cs typeface="Times New Roman"/>
                      </a:endParaRPr>
                    </a:p>
                  </a:txBody>
                  <a:tcPr marL="38100" marR="38100" marT="38735" marB="3873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2"/>
                  </a:ext>
                </a:extLst>
              </a:tr>
            </a:tbl>
          </a:graphicData>
        </a:graphic>
      </p:graphicFrame>
      <p:graphicFrame>
        <p:nvGraphicFramePr>
          <p:cNvPr id="4" name="Table 19"/>
          <p:cNvGraphicFramePr>
            <a:graphicFrameLocks noGrp="1"/>
          </p:cNvGraphicFramePr>
          <p:nvPr>
            <p:extLst>
              <p:ext uri="{D42A27DB-BD31-4B8C-83A1-F6EECF244321}">
                <p14:modId xmlns:p14="http://schemas.microsoft.com/office/powerpoint/2010/main" val="3073894566"/>
              </p:ext>
            </p:extLst>
          </p:nvPr>
        </p:nvGraphicFramePr>
        <p:xfrm>
          <a:off x="957263" y="2428874"/>
          <a:ext cx="3646488" cy="1225550"/>
        </p:xfrm>
        <a:graphic>
          <a:graphicData uri="http://schemas.openxmlformats.org/drawingml/2006/table">
            <a:tbl>
              <a:tblPr/>
              <a:tblGrid>
                <a:gridCol w="1823244">
                  <a:extLst>
                    <a:ext uri="{9D8B030D-6E8A-4147-A177-3AD203B41FA5}">
                      <a16:colId xmlns:a16="http://schemas.microsoft.com/office/drawing/2014/main" val="20000"/>
                    </a:ext>
                  </a:extLst>
                </a:gridCol>
                <a:gridCol w="1823244">
                  <a:extLst>
                    <a:ext uri="{9D8B030D-6E8A-4147-A177-3AD203B41FA5}">
                      <a16:colId xmlns:a16="http://schemas.microsoft.com/office/drawing/2014/main" val="20001"/>
                    </a:ext>
                  </a:extLst>
                </a:gridCol>
              </a:tblGrid>
              <a:tr h="252665">
                <a:tc gridSpan="2">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b="1" dirty="0">
                          <a:latin typeface="Arial"/>
                          <a:ea typeface="Times New Roman"/>
                          <a:cs typeface="Times New Roman"/>
                        </a:rPr>
                        <a:t>Public Transport</a:t>
                      </a:r>
                      <a:endParaRPr lang="en-US" sz="1100" b="1" dirty="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gradFill>
                      <a:gsLst>
                        <a:gs pos="0">
                          <a:srgbClr val="4F81BD">
                            <a:tint val="66000"/>
                            <a:satMod val="160000"/>
                          </a:srgbClr>
                        </a:gs>
                        <a:gs pos="50000">
                          <a:srgbClr val="4F81BD">
                            <a:tint val="44500"/>
                            <a:satMod val="160000"/>
                          </a:srgbClr>
                        </a:gs>
                        <a:gs pos="100000">
                          <a:srgbClr val="4F81BD">
                            <a:tint val="23500"/>
                            <a:satMod val="160000"/>
                          </a:srgbClr>
                        </a:gs>
                      </a:gsLst>
                      <a:lin ang="5400000" scaled="0"/>
                    </a:gradFill>
                  </a:tcPr>
                </a:tc>
                <a:tc hMerge="1">
                  <a:txBody>
                    <a:bodyPr/>
                    <a:lstStyle/>
                    <a:p>
                      <a:endParaRPr lang="en-US"/>
                    </a:p>
                  </a:txBody>
                  <a:tcPr/>
                </a:tc>
                <a:extLst>
                  <a:ext uri="{0D108BD9-81ED-4DB2-BD59-A6C34878D82A}">
                    <a16:rowId xmlns:a16="http://schemas.microsoft.com/office/drawing/2014/main" val="10000"/>
                  </a:ext>
                </a:extLst>
              </a:tr>
              <a:tr h="271472">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Arial"/>
                          <a:ea typeface="Times New Roman"/>
                          <a:cs typeface="Times New Roman"/>
                        </a:rPr>
                        <a:t>Taxi (per km)</a:t>
                      </a:r>
                      <a:endParaRPr lang="en-US" sz="1100" dirty="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Arial"/>
                          <a:ea typeface="Times New Roman"/>
                          <a:cs typeface="Times New Roman"/>
                        </a:rPr>
                        <a:t>€ 4.10 to get in/ €1.03/km</a:t>
                      </a:r>
                      <a:endParaRPr lang="en-US" sz="1100" dirty="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52665">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Arial"/>
                          <a:ea typeface="Times New Roman"/>
                          <a:cs typeface="Times New Roman"/>
                        </a:rPr>
                        <a:t>City centre bus fare</a:t>
                      </a:r>
                      <a:endParaRPr lang="en-US" sz="110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a:latin typeface="Arial"/>
                          <a:ea typeface="Times New Roman"/>
                          <a:cs typeface="Times New Roman"/>
                        </a:rPr>
                        <a:t>€1.15 – 1.60</a:t>
                      </a:r>
                      <a:endParaRPr lang="en-US" sz="110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48748">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Arial"/>
                          <a:ea typeface="Times New Roman"/>
                          <a:cs typeface="Times New Roman"/>
                        </a:rPr>
                        <a:t>DART fare (commuter train)</a:t>
                      </a:r>
                      <a:endParaRPr lang="en-US" sz="1100" dirty="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a:lnSpc>
                          <a:spcPct val="115000"/>
                        </a:lnSpc>
                        <a:spcBef>
                          <a:spcPts val="600"/>
                        </a:spcBef>
                        <a:spcAft>
                          <a:spcPts val="0"/>
                        </a:spcAft>
                      </a:pPr>
                      <a:r>
                        <a:rPr lang="bg-BG" sz="1000" dirty="0">
                          <a:latin typeface="Arial"/>
                          <a:ea typeface="Times New Roman"/>
                          <a:cs typeface="Times New Roman"/>
                        </a:rPr>
                        <a:t>€2.25 one-way</a:t>
                      </a:r>
                      <a:endParaRPr lang="en-US" sz="1100" dirty="0">
                        <a:latin typeface="Calibri"/>
                        <a:ea typeface="Calibri"/>
                        <a:cs typeface="Times New Roman"/>
                      </a:endParaRPr>
                    </a:p>
                  </a:txBody>
                  <a:tcPr marL="38100" marR="38100" marT="38725" marB="38725">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
        <p:nvSpPr>
          <p:cNvPr id="5" name="CuadroTexto 4"/>
          <p:cNvSpPr txBox="1"/>
          <p:nvPr/>
        </p:nvSpPr>
        <p:spPr>
          <a:xfrm>
            <a:off x="993913" y="4399721"/>
            <a:ext cx="5473148" cy="1477328"/>
          </a:xfrm>
          <a:prstGeom prst="rect">
            <a:avLst/>
          </a:prstGeom>
          <a:noFill/>
        </p:spPr>
        <p:txBody>
          <a:bodyPr wrap="square" rtlCol="0">
            <a:spAutoFit/>
          </a:bodyPr>
          <a:lstStyle/>
          <a:p>
            <a:r>
              <a:rPr lang="en-GB" b="1" dirty="0"/>
              <a:t>Most important websites to have a look at Real Estate:</a:t>
            </a:r>
          </a:p>
          <a:p>
            <a:endParaRPr lang="en-GB" dirty="0"/>
          </a:p>
          <a:p>
            <a:r>
              <a:rPr lang="en-GB" dirty="0">
                <a:hlinkClick r:id="rId3"/>
              </a:rPr>
              <a:t>www.daft.ie</a:t>
            </a:r>
            <a:endParaRPr lang="en-GB" dirty="0"/>
          </a:p>
          <a:p>
            <a:r>
              <a:rPr lang="en-GB" dirty="0">
                <a:hlinkClick r:id="rId4"/>
              </a:rPr>
              <a:t>www.myhome.ie</a:t>
            </a:r>
            <a:endParaRPr lang="en-GB" dirty="0"/>
          </a:p>
          <a:p>
            <a:endParaRPr lang="en-GB" dirty="0"/>
          </a:p>
        </p:txBody>
      </p:sp>
    </p:spTree>
    <p:extLst>
      <p:ext uri="{BB962C8B-B14F-4D97-AF65-F5344CB8AC3E}">
        <p14:creationId xmlns:p14="http://schemas.microsoft.com/office/powerpoint/2010/main" val="2312441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 calcmode="lin" valueType="num">
                                      <p:cBhvr>
                                        <p:cTn id="14" dur="1000" fill="hold"/>
                                        <p:tgtEl>
                                          <p:spTgt spid="4"/>
                                        </p:tgtEl>
                                        <p:attrNameLst>
                                          <p:attrName>ppt_w</p:attrName>
                                        </p:attrNameLst>
                                      </p:cBhvr>
                                      <p:tavLst>
                                        <p:tav tm="0">
                                          <p:val>
                                            <p:strVal val="#ppt_w*0.70"/>
                                          </p:val>
                                        </p:tav>
                                        <p:tav tm="100000">
                                          <p:val>
                                            <p:strVal val="#ppt_w"/>
                                          </p:val>
                                        </p:tav>
                                      </p:tavLst>
                                    </p:anim>
                                    <p:anim calcmode="lin" valueType="num">
                                      <p:cBhvr>
                                        <p:cTn id="15" dur="1000" fill="hold"/>
                                        <p:tgtEl>
                                          <p:spTgt spid="4"/>
                                        </p:tgtEl>
                                        <p:attrNameLst>
                                          <p:attrName>ppt_h</p:attrName>
                                        </p:attrNameLst>
                                      </p:cBhvr>
                                      <p:tavLst>
                                        <p:tav tm="0">
                                          <p:val>
                                            <p:strVal val="#ppt_h"/>
                                          </p:val>
                                        </p:tav>
                                        <p:tav tm="100000">
                                          <p:val>
                                            <p:strVal val="#ppt_h"/>
                                          </p:val>
                                        </p:tav>
                                      </p:tavLst>
                                    </p:anim>
                                    <p:animEffect transition="in" filter="fade">
                                      <p:cBhvr>
                                        <p:cTn id="1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solidFill>
                  <a:srgbClr val="00B0F0"/>
                </a:solidFill>
              </a:rPr>
              <a:t>2.2 Education in Ireland (www.schooldays.ie) </a:t>
            </a:r>
            <a:endParaRPr lang="en-GB" dirty="0">
              <a:solidFill>
                <a:srgbClr val="00B0F0"/>
              </a:solidFill>
            </a:endParaRPr>
          </a:p>
        </p:txBody>
      </p:sp>
      <p:sp>
        <p:nvSpPr>
          <p:cNvPr id="3" name="TextBox 2"/>
          <p:cNvSpPr txBox="1"/>
          <p:nvPr/>
        </p:nvSpPr>
        <p:spPr>
          <a:xfrm>
            <a:off x="996286" y="1883391"/>
            <a:ext cx="477672" cy="369332"/>
          </a:xfrm>
          <a:prstGeom prst="rect">
            <a:avLst/>
          </a:prstGeom>
          <a:noFill/>
        </p:spPr>
        <p:txBody>
          <a:bodyPr wrap="square" rtlCol="0">
            <a:spAutoFit/>
          </a:bodyPr>
          <a:lstStyle/>
          <a:p>
            <a:endParaRPr lang="en-GB" dirty="0"/>
          </a:p>
        </p:txBody>
      </p:sp>
      <p:sp>
        <p:nvSpPr>
          <p:cNvPr id="4" name="TextBox 3"/>
          <p:cNvSpPr txBox="1"/>
          <p:nvPr/>
        </p:nvSpPr>
        <p:spPr>
          <a:xfrm>
            <a:off x="442419" y="1548060"/>
            <a:ext cx="11871648" cy="5816977"/>
          </a:xfrm>
          <a:prstGeom prst="rect">
            <a:avLst/>
          </a:prstGeom>
          <a:noFill/>
        </p:spPr>
        <p:txBody>
          <a:bodyPr wrap="none" rtlCol="0">
            <a:spAutoFit/>
          </a:bodyPr>
          <a:lstStyle/>
          <a:p>
            <a:r>
              <a:rPr lang="en-IE" sz="2400" b="1" dirty="0"/>
              <a:t>Pre-school:   </a:t>
            </a:r>
            <a:r>
              <a:rPr lang="en-IE" dirty="0"/>
              <a:t>Is optional in Ireland. Up to 4-5 Years old. Parents are entitled to 1 year free pre-schooling in the Year</a:t>
            </a:r>
          </a:p>
          <a:p>
            <a:r>
              <a:rPr lang="en-IE" dirty="0"/>
              <a:t>prior to starting primary schools.</a:t>
            </a:r>
          </a:p>
          <a:p>
            <a:endParaRPr lang="en-IE" dirty="0"/>
          </a:p>
          <a:p>
            <a:r>
              <a:rPr lang="en-IE" sz="2400" b="1" dirty="0"/>
              <a:t>Primary School: </a:t>
            </a:r>
            <a:r>
              <a:rPr lang="en-IE" dirty="0"/>
              <a:t>Starting from 4-5 years of age until 12 or 13 years old. The primary school cycle is 8 years long.</a:t>
            </a:r>
          </a:p>
          <a:p>
            <a:r>
              <a:rPr lang="en-GB" dirty="0">
                <a:solidFill>
                  <a:srgbClr val="444444"/>
                </a:solidFill>
              </a:rPr>
              <a:t>The vast majority of Primary Schools are state funded and parents do not have to pay tuition fees. </a:t>
            </a:r>
          </a:p>
          <a:p>
            <a:r>
              <a:rPr lang="en-GB" dirty="0">
                <a:solidFill>
                  <a:srgbClr val="444444"/>
                </a:solidFill>
              </a:rPr>
              <a:t>Parents / Guardians are responsible for covering the cost of school uniforms, books, tours etc. </a:t>
            </a:r>
          </a:p>
          <a:p>
            <a:endParaRPr lang="en-IE" b="1" dirty="0">
              <a:solidFill>
                <a:srgbClr val="444444"/>
              </a:solidFill>
            </a:endParaRPr>
          </a:p>
          <a:p>
            <a:r>
              <a:rPr lang="en-IE" sz="2400" b="1" dirty="0"/>
              <a:t>Secondary Schools (or Post Primary Schools): </a:t>
            </a:r>
            <a:r>
              <a:rPr lang="en-IE" dirty="0"/>
              <a:t>Starting from the age of 12 until they leave at the age of 17-18 </a:t>
            </a:r>
          </a:p>
          <a:p>
            <a:r>
              <a:rPr lang="en-IE" dirty="0"/>
              <a:t>having taken 2 state examinations: the junior certificate (at the end of the 3</a:t>
            </a:r>
            <a:r>
              <a:rPr lang="en-IE" baseline="30000" dirty="0"/>
              <a:t>rd</a:t>
            </a:r>
            <a:r>
              <a:rPr lang="en-IE" dirty="0"/>
              <a:t> Year) and the leaving certificate (at the end of</a:t>
            </a:r>
          </a:p>
          <a:p>
            <a:r>
              <a:rPr lang="en-IE" dirty="0"/>
              <a:t>the senior cycle of 2 years).</a:t>
            </a:r>
            <a:r>
              <a:rPr lang="en-IE" sz="2400" b="1" dirty="0"/>
              <a:t> </a:t>
            </a:r>
            <a:r>
              <a:rPr lang="en-IE" dirty="0"/>
              <a:t>Between the end of the junior certificate and the starting of the senior cycle there might be a </a:t>
            </a:r>
          </a:p>
          <a:p>
            <a:r>
              <a:rPr lang="en-IE" dirty="0"/>
              <a:t>transitional Year (Year 4). Usually starts in the first week of September and ends the first week of June, this will be extended </a:t>
            </a:r>
          </a:p>
          <a:p>
            <a:r>
              <a:rPr lang="en-IE" dirty="0"/>
              <a:t>until the end of June if your child is going to a junior certificate class or a leaving certificate class. Education is free for state </a:t>
            </a:r>
          </a:p>
          <a:p>
            <a:r>
              <a:rPr lang="en-IE" dirty="0"/>
              <a:t>funded second level schools.</a:t>
            </a:r>
          </a:p>
          <a:p>
            <a:endParaRPr lang="en-IE" dirty="0"/>
          </a:p>
          <a:p>
            <a:r>
              <a:rPr lang="en-IE" sz="2400" b="1" dirty="0"/>
              <a:t>Third level Education: </a:t>
            </a:r>
            <a:r>
              <a:rPr lang="en-IE" dirty="0"/>
              <a:t>Entrance generally decided by competition. Students after sitting the leaving certificate have </a:t>
            </a:r>
          </a:p>
          <a:p>
            <a:r>
              <a:rPr lang="en-IE" dirty="0"/>
              <a:t>6 best subjects put into numerical points based on scores in 6 best subjects and apply through the CAO (Central applications </a:t>
            </a:r>
          </a:p>
          <a:p>
            <a:r>
              <a:rPr lang="en-IE" dirty="0"/>
              <a:t>Office). Annual fee for higher education is around 3000€/ year as a student contribution fee. </a:t>
            </a:r>
          </a:p>
          <a:p>
            <a:endParaRPr lang="en-IE" dirty="0"/>
          </a:p>
          <a:p>
            <a:endParaRPr lang="en-GB" dirty="0"/>
          </a:p>
        </p:txBody>
      </p:sp>
    </p:spTree>
    <p:extLst>
      <p:ext uri="{BB962C8B-B14F-4D97-AF65-F5344CB8AC3E}">
        <p14:creationId xmlns:p14="http://schemas.microsoft.com/office/powerpoint/2010/main" val="3889034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solidFill>
                  <a:srgbClr val="00B0F0"/>
                </a:solidFill>
              </a:rPr>
              <a:t>2.3 To do list when you get to Ireland:</a:t>
            </a:r>
            <a:endParaRPr lang="en-GB" dirty="0">
              <a:solidFill>
                <a:srgbClr val="00B0F0"/>
              </a:solidFill>
            </a:endParaRPr>
          </a:p>
        </p:txBody>
      </p:sp>
      <p:sp>
        <p:nvSpPr>
          <p:cNvPr id="3" name="TextBox 2"/>
          <p:cNvSpPr txBox="1"/>
          <p:nvPr/>
        </p:nvSpPr>
        <p:spPr>
          <a:xfrm>
            <a:off x="1" y="1310392"/>
            <a:ext cx="12006470" cy="5816977"/>
          </a:xfrm>
          <a:prstGeom prst="rect">
            <a:avLst/>
          </a:prstGeom>
          <a:noFill/>
        </p:spPr>
        <p:txBody>
          <a:bodyPr wrap="square" rtlCol="0">
            <a:spAutoFit/>
          </a:bodyPr>
          <a:lstStyle/>
          <a:p>
            <a:pPr marL="342900" indent="-342900">
              <a:buAutoNum type="arabicPeriod"/>
            </a:pPr>
            <a:r>
              <a:rPr lang="en-IE" sz="2400" b="1" u="sng" dirty="0"/>
              <a:t>Apply for a PPS number:    </a:t>
            </a:r>
          </a:p>
          <a:p>
            <a:pPr marL="342900" indent="-342900">
              <a:buAutoNum type="arabicPeriod"/>
            </a:pPr>
            <a:endParaRPr lang="en-IE" sz="2400" b="1" dirty="0"/>
          </a:p>
          <a:p>
            <a:r>
              <a:rPr lang="en-IE" sz="2000" dirty="0"/>
              <a:t>This is the first thing you must get when you arrive in Ireland. </a:t>
            </a:r>
            <a:r>
              <a:rPr lang="en-GB" sz="2000" dirty="0">
                <a:solidFill>
                  <a:srgbClr val="2D2D2D"/>
                </a:solidFill>
              </a:rPr>
              <a:t>The </a:t>
            </a:r>
            <a:r>
              <a:rPr lang="en-GB" sz="2000" dirty="0">
                <a:solidFill>
                  <a:srgbClr val="002147"/>
                </a:solidFill>
                <a:hlinkClick r:id="rId2"/>
              </a:rPr>
              <a:t>PPS number</a:t>
            </a:r>
            <a:r>
              <a:rPr lang="en-GB" sz="2000" dirty="0">
                <a:solidFill>
                  <a:srgbClr val="2D2D2D"/>
                </a:solidFill>
              </a:rPr>
              <a:t> is like a </a:t>
            </a:r>
          </a:p>
          <a:p>
            <a:r>
              <a:rPr lang="en-GB" sz="2000" dirty="0">
                <a:solidFill>
                  <a:srgbClr val="2D2D2D"/>
                </a:solidFill>
              </a:rPr>
              <a:t>tax number which you will need in order to access local services and receive the payment of your salary. In order to get this</a:t>
            </a:r>
          </a:p>
          <a:p>
            <a:r>
              <a:rPr lang="en-IE" sz="2000" dirty="0">
                <a:solidFill>
                  <a:srgbClr val="2D2D2D"/>
                </a:solidFill>
              </a:rPr>
              <a:t>You must make an appointment with your local social welfare office (now this can be done online at </a:t>
            </a:r>
          </a:p>
          <a:p>
            <a:r>
              <a:rPr lang="en-IE" sz="2000" dirty="0">
                <a:solidFill>
                  <a:srgbClr val="2D2D2D"/>
                </a:solidFill>
                <a:hlinkClick r:id="rId3"/>
              </a:rPr>
              <a:t>https://www.gov.ie/en/service/12e6de-get-a-personal-public-service-pps-number/</a:t>
            </a:r>
            <a:r>
              <a:rPr lang="en-IE" sz="2000" dirty="0">
                <a:solidFill>
                  <a:srgbClr val="2D2D2D"/>
                </a:solidFill>
              </a:rPr>
              <a:t>)</a:t>
            </a:r>
          </a:p>
          <a:p>
            <a:endParaRPr lang="en-IE" sz="2000" dirty="0">
              <a:solidFill>
                <a:srgbClr val="2D2D2D"/>
              </a:solidFill>
            </a:endParaRPr>
          </a:p>
          <a:p>
            <a:r>
              <a:rPr lang="en-IE" sz="2000" dirty="0">
                <a:solidFill>
                  <a:srgbClr val="2D2D2D"/>
                </a:solidFill>
              </a:rPr>
              <a:t>In order to apply you need 3 things:</a:t>
            </a:r>
          </a:p>
          <a:p>
            <a:endParaRPr lang="en-IE" sz="2000" dirty="0">
              <a:solidFill>
                <a:srgbClr val="2D2D2D"/>
              </a:solidFill>
            </a:endParaRPr>
          </a:p>
          <a:p>
            <a:pPr marL="342900" indent="-342900">
              <a:buAutoNum type="arabicPeriod"/>
            </a:pPr>
            <a:r>
              <a:rPr lang="en-IE" sz="2000" b="1" dirty="0">
                <a:solidFill>
                  <a:srgbClr val="2D2D2D"/>
                </a:solidFill>
              </a:rPr>
              <a:t>Evidence of your identity</a:t>
            </a:r>
            <a:r>
              <a:rPr lang="en-IE" sz="2000" dirty="0">
                <a:solidFill>
                  <a:srgbClr val="2D2D2D"/>
                </a:solidFill>
              </a:rPr>
              <a:t>: Passport or ID card if your are a EU national.</a:t>
            </a:r>
          </a:p>
          <a:p>
            <a:pPr marL="342900" indent="-342900">
              <a:buAutoNum type="arabicPeriod"/>
            </a:pPr>
            <a:r>
              <a:rPr lang="en-IE" sz="2000" b="1" dirty="0">
                <a:solidFill>
                  <a:srgbClr val="2D2D2D"/>
                </a:solidFill>
              </a:rPr>
              <a:t>Evidence of your address in Ireland</a:t>
            </a:r>
            <a:r>
              <a:rPr lang="en-IE" sz="2000" dirty="0">
                <a:solidFill>
                  <a:srgbClr val="2D2D2D"/>
                </a:solidFill>
              </a:rPr>
              <a:t>:  such as a household bill (electricity, Telephone, gas, etc) and/or financial statement from a bank with your name on it. </a:t>
            </a:r>
          </a:p>
          <a:p>
            <a:r>
              <a:rPr lang="en-IE" sz="2000" dirty="0">
                <a:solidFill>
                  <a:srgbClr val="2D2D2D"/>
                </a:solidFill>
              </a:rPr>
              <a:t>3.   </a:t>
            </a:r>
            <a:r>
              <a:rPr lang="en-IE" sz="2000" b="1" dirty="0">
                <a:solidFill>
                  <a:srgbClr val="2D2D2D"/>
                </a:solidFill>
              </a:rPr>
              <a:t>A letter of offer from the hospital</a:t>
            </a:r>
            <a:r>
              <a:rPr lang="en-IE" sz="2000" dirty="0">
                <a:solidFill>
                  <a:srgbClr val="2D2D2D"/>
                </a:solidFill>
              </a:rPr>
              <a:t> that should confirm your Employment with the hospital, containing Employee/Employer details, a start date, Employer VAT number, signed and dated. Alternatively, you can search for an Employment Contract signed by both parties (the hospital and the doctor). </a:t>
            </a:r>
          </a:p>
          <a:p>
            <a:endParaRPr lang="en-IE" sz="2000" dirty="0">
              <a:solidFill>
                <a:srgbClr val="2D2D2D"/>
              </a:solidFill>
            </a:endParaRPr>
          </a:p>
          <a:p>
            <a:endParaRPr lang="en-IE" sz="2400" b="1" dirty="0">
              <a:solidFill>
                <a:srgbClr val="2D2D2D"/>
              </a:solidFill>
            </a:endParaRPr>
          </a:p>
        </p:txBody>
      </p:sp>
    </p:spTree>
    <p:extLst>
      <p:ext uri="{BB962C8B-B14F-4D97-AF65-F5344CB8AC3E}">
        <p14:creationId xmlns:p14="http://schemas.microsoft.com/office/powerpoint/2010/main" val="821283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AA6D8-401B-047A-2307-7FB8D39CCE6C}"/>
              </a:ext>
            </a:extLst>
          </p:cNvPr>
          <p:cNvSpPr>
            <a:spLocks noGrp="1"/>
          </p:cNvSpPr>
          <p:nvPr>
            <p:ph type="title"/>
          </p:nvPr>
        </p:nvSpPr>
        <p:spPr/>
        <p:txBody>
          <a:bodyPr/>
          <a:lstStyle/>
          <a:p>
            <a:r>
              <a:rPr lang="en-IE" dirty="0">
                <a:solidFill>
                  <a:srgbClr val="00B0F0"/>
                </a:solidFill>
              </a:rPr>
              <a:t>2.3 To do list when you get to Ireland:</a:t>
            </a:r>
            <a:endParaRPr lang="en-IE" dirty="0"/>
          </a:p>
        </p:txBody>
      </p:sp>
      <p:sp>
        <p:nvSpPr>
          <p:cNvPr id="4" name="TextBox 3">
            <a:extLst>
              <a:ext uri="{FF2B5EF4-FFF2-40B4-BE49-F238E27FC236}">
                <a16:creationId xmlns:a16="http://schemas.microsoft.com/office/drawing/2014/main" id="{A6F11794-4F25-18C4-D214-EE905B9A670C}"/>
              </a:ext>
            </a:extLst>
          </p:cNvPr>
          <p:cNvSpPr txBox="1"/>
          <p:nvPr/>
        </p:nvSpPr>
        <p:spPr>
          <a:xfrm>
            <a:off x="954157" y="2014330"/>
            <a:ext cx="10628243" cy="3539430"/>
          </a:xfrm>
          <a:prstGeom prst="rect">
            <a:avLst/>
          </a:prstGeom>
          <a:noFill/>
        </p:spPr>
        <p:txBody>
          <a:bodyPr wrap="square" rtlCol="0">
            <a:spAutoFit/>
          </a:bodyPr>
          <a:lstStyle/>
          <a:p>
            <a:pPr algn="just"/>
            <a:r>
              <a:rPr lang="en-IE" sz="2400" b="1" u="sng" dirty="0">
                <a:solidFill>
                  <a:srgbClr val="2D2D2D"/>
                </a:solidFill>
              </a:rPr>
              <a:t>2. Open a bank account: </a:t>
            </a:r>
          </a:p>
          <a:p>
            <a:pPr algn="just"/>
            <a:endParaRPr lang="en-IE" sz="2000" b="1" dirty="0">
              <a:solidFill>
                <a:srgbClr val="2D2D2D"/>
              </a:solidFill>
            </a:endParaRPr>
          </a:p>
          <a:p>
            <a:pPr algn="just"/>
            <a:r>
              <a:rPr lang="en-IE" sz="2000" dirty="0">
                <a:solidFill>
                  <a:srgbClr val="2D2D2D"/>
                </a:solidFill>
              </a:rPr>
              <a:t>To open up an account you need to go to Bank branch in person. Then you must provide a </a:t>
            </a:r>
          </a:p>
          <a:p>
            <a:pPr algn="just"/>
            <a:r>
              <a:rPr lang="en-IE" sz="2000" dirty="0">
                <a:solidFill>
                  <a:srgbClr val="2D2D2D"/>
                </a:solidFill>
              </a:rPr>
              <a:t>form of Identification (name + DOB) with a passport, current driving license, etc. You must also provide a </a:t>
            </a:r>
            <a:r>
              <a:rPr lang="en-IE" sz="2000" b="1" dirty="0">
                <a:solidFill>
                  <a:srgbClr val="2D2D2D"/>
                </a:solidFill>
              </a:rPr>
              <a:t>prove of address </a:t>
            </a:r>
            <a:r>
              <a:rPr lang="en-IE" sz="2000" dirty="0">
                <a:solidFill>
                  <a:srgbClr val="2D2D2D"/>
                </a:solidFill>
              </a:rPr>
              <a:t>in Ireland usually with an utility bill with your name on it. The problem is many times when you get to Ireland you will not have an utility Bill with your name on it! So what you need to ask for the hospital where you will be employed if they can write you a letter that will suffice and if the bank will accept this. Usually, the main banks will always accept this.</a:t>
            </a:r>
          </a:p>
          <a:p>
            <a:pPr algn="just"/>
            <a:endParaRPr lang="en-IE" sz="2000" dirty="0">
              <a:solidFill>
                <a:srgbClr val="2D2D2D"/>
              </a:solidFill>
            </a:endParaRPr>
          </a:p>
          <a:p>
            <a:r>
              <a:rPr lang="en-IE" sz="2000" b="1" dirty="0">
                <a:solidFill>
                  <a:srgbClr val="2D2D2D"/>
                </a:solidFill>
              </a:rPr>
              <a:t>Main banks in Ireland</a:t>
            </a:r>
            <a:r>
              <a:rPr lang="en-IE" sz="2000" dirty="0">
                <a:solidFill>
                  <a:srgbClr val="2D2D2D"/>
                </a:solidFill>
              </a:rPr>
              <a:t>: Bank of Ireland (</a:t>
            </a:r>
            <a:r>
              <a:rPr lang="en-IE" sz="2000" dirty="0">
                <a:solidFill>
                  <a:srgbClr val="2D2D2D"/>
                </a:solidFill>
                <a:hlinkClick r:id="rId2"/>
              </a:rPr>
              <a:t>www.boi.ie</a:t>
            </a:r>
            <a:r>
              <a:rPr lang="en-IE" sz="2000" dirty="0">
                <a:solidFill>
                  <a:srgbClr val="2D2D2D"/>
                </a:solidFill>
              </a:rPr>
              <a:t>), Allied Irish Bank (</a:t>
            </a:r>
            <a:r>
              <a:rPr lang="en-IE" sz="2000" dirty="0">
                <a:solidFill>
                  <a:srgbClr val="2D2D2D"/>
                </a:solidFill>
                <a:hlinkClick r:id="rId3"/>
              </a:rPr>
              <a:t>www.aib.ie</a:t>
            </a:r>
            <a:r>
              <a:rPr lang="en-IE" sz="2000" dirty="0">
                <a:solidFill>
                  <a:srgbClr val="2D2D2D"/>
                </a:solidFill>
              </a:rPr>
              <a:t>) , Ulster bank (</a:t>
            </a:r>
            <a:r>
              <a:rPr lang="en-IE" sz="2000" dirty="0">
                <a:solidFill>
                  <a:srgbClr val="2D2D2D"/>
                </a:solidFill>
                <a:hlinkClick r:id="rId4"/>
              </a:rPr>
              <a:t>www.ulsterbank.com</a:t>
            </a:r>
            <a:r>
              <a:rPr lang="en-IE" sz="2000" dirty="0">
                <a:solidFill>
                  <a:srgbClr val="2D2D2D"/>
                </a:solidFill>
              </a:rPr>
              <a:t> )</a:t>
            </a:r>
          </a:p>
        </p:txBody>
      </p:sp>
    </p:spTree>
    <p:extLst>
      <p:ext uri="{BB962C8B-B14F-4D97-AF65-F5344CB8AC3E}">
        <p14:creationId xmlns:p14="http://schemas.microsoft.com/office/powerpoint/2010/main" val="197633963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1594</TotalTime>
  <Words>5643</Words>
  <Application>Microsoft Macintosh PowerPoint</Application>
  <PresentationFormat>Widescreen</PresentationFormat>
  <Paragraphs>503</Paragraphs>
  <Slides>40</Slides>
  <Notes>27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Verdana</vt:lpstr>
      <vt:lpstr>Tema de Office</vt:lpstr>
      <vt:lpstr> Irish job market for doctors updated March 2026 </vt:lpstr>
      <vt:lpstr>INDEX</vt:lpstr>
      <vt:lpstr>1. What is BHJ and why do you need it to get a job in Ireland.</vt:lpstr>
      <vt:lpstr>1. What is BHJ and why do you need it to get a job in Ireland?</vt:lpstr>
      <vt:lpstr>2.1 Living Conditions in Ireland (“what to expect”)</vt:lpstr>
      <vt:lpstr>2.1 Living Conditions in Ireland (“what to expect”)</vt:lpstr>
      <vt:lpstr>2.2 Education in Ireland (www.schooldays.ie) </vt:lpstr>
      <vt:lpstr>2.3 To do list when you get to Ireland:</vt:lpstr>
      <vt:lpstr>2.3 To do list when you get to Ireland:</vt:lpstr>
      <vt:lpstr>2.3 To do list when you get to Ireland:</vt:lpstr>
      <vt:lpstr>3. Registration Process with the IMC</vt:lpstr>
      <vt:lpstr>3. Registration Process with the IMC</vt:lpstr>
      <vt:lpstr>3. Registration Process with the IMC</vt:lpstr>
      <vt:lpstr>3. Registration Process with the IMC</vt:lpstr>
      <vt:lpstr>3. Registration Process with the IMC</vt:lpstr>
      <vt:lpstr>4. IELTs/OET standard English examinations </vt:lpstr>
      <vt:lpstr>5. Steps to follow in order to get a job in Ireland through BHJ. </vt:lpstr>
      <vt:lpstr>5. Steps to follow in order to get a job in Ireland through BHJ.</vt:lpstr>
      <vt:lpstr>    6.   CURRENT VACANCIES!, SALARY AND OTHERS CONTRACT CONDITIONS.     </vt:lpstr>
      <vt:lpstr>6.   CURRENT VACANCIES!, SALARY AND OTHERS CONTRACT CONDITIONS.</vt:lpstr>
      <vt:lpstr>6.   CURRENT VACANCIES!, SALARY AND OTHERS CONTRACT CONDITIONS. </vt:lpstr>
      <vt:lpstr>Locum agency doctor positions for doctors in Ireland</vt:lpstr>
      <vt:lpstr>6.   CURRENT VACANCIES!, SALARY AND OTHERS CONTRACT CONDITIONS. </vt:lpstr>
      <vt:lpstr>6.   CURRENT VACANCIES!, SALARY AND OTHERS CONTRACT CONDITIONS. </vt:lpstr>
      <vt:lpstr>6.   CURRENT VACANCIES!, SALARY AND OTHERS CONTRACT CONDITIONS. </vt:lpstr>
      <vt:lpstr>6.   CURRENT VACANCIES!, SALARY AND OTHERS CONTRACT CONDITIONS. </vt:lpstr>
      <vt:lpstr>6.   CURRENT VACANCIES!, SALARY AND OTHERS CONTRACT CONDITIONS. </vt:lpstr>
      <vt:lpstr>6.   CURRENT VACANCIES!, SALARY AND OTHERS CONTRACT CONDITIONS. </vt:lpstr>
      <vt:lpstr>Kind of posts for Doctors in Ireland</vt:lpstr>
      <vt:lpstr>Kind of posts for Doctors in Ireland</vt:lpstr>
      <vt:lpstr>6.   CURRENT VACANCIES FOR GENERAL PRACTITIONERS </vt:lpstr>
      <vt:lpstr>6.   CURRENT VACANCIES!, SALARY AND OTHERS CONTRACT CONDITIONS. </vt:lpstr>
      <vt:lpstr>6.   CURRENT VACANCIES!, SALARY AND OTHERS CONTRACT CONDITIONS. </vt:lpstr>
      <vt:lpstr>6.   CURRENT VACANCIES!, SALARY AND OTHERS CONTRACT CONDITIONS. </vt:lpstr>
      <vt:lpstr>GPs GENERAL DAY TIME POSITIONS (SUBJECT TO AVAILABILITY)</vt:lpstr>
      <vt:lpstr>GPs GENERAL DAY TIME POSITIONS (SUBJECT TO AVAILABILITY)</vt:lpstr>
      <vt:lpstr>GPs GENERAL DAY TIME POSITIONS (SUBJECT TO AVAILABILITY)</vt:lpstr>
      <vt:lpstr>Some Statistics (2015-2025): 201 doctors last 11years.</vt:lpstr>
      <vt:lpstr>Some Statistics (2015-2025): 201 doctors last 11years.</vt:lpstr>
      <vt:lpstr>Thanks for your TIME and for coming!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Job Conference Madrid 2017</dc:title>
  <dc:creator>Alex</dc:creator>
  <cp:lastModifiedBy>Alex</cp:lastModifiedBy>
  <cp:revision>145</cp:revision>
  <cp:lastPrinted>2026-03-06T12:45:35Z</cp:lastPrinted>
  <dcterms:created xsi:type="dcterms:W3CDTF">2017-02-22T11:01:35Z</dcterms:created>
  <dcterms:modified xsi:type="dcterms:W3CDTF">2026-03-06T12:57:15Z</dcterms:modified>
</cp:coreProperties>
</file>